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8" r:id="rId2"/>
    <p:sldId id="256" r:id="rId3"/>
    <p:sldId id="257" r:id="rId4"/>
    <p:sldId id="258" r:id="rId5"/>
    <p:sldId id="261" r:id="rId6"/>
    <p:sldId id="277" r:id="rId7"/>
    <p:sldId id="269" r:id="rId8"/>
    <p:sldId id="276" r:id="rId9"/>
    <p:sldId id="278" r:id="rId10"/>
    <p:sldId id="264" r:id="rId11"/>
    <p:sldId id="270" r:id="rId12"/>
    <p:sldId id="259" r:id="rId13"/>
    <p:sldId id="263" r:id="rId14"/>
    <p:sldId id="274" r:id="rId15"/>
    <p:sldId id="267" r:id="rId16"/>
    <p:sldId id="275" r:id="rId17"/>
    <p:sldId id="271" r:id="rId18"/>
    <p:sldId id="272" r:id="rId19"/>
    <p:sldId id="279" r:id="rId20"/>
    <p:sldId id="280" r:id="rId21"/>
  </p:sldIdLst>
  <p:sldSz cx="9144000" cy="6858000" type="screen4x3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99" autoAdjust="0"/>
  </p:normalViewPr>
  <p:slideViewPr>
    <p:cSldViewPr showGuides="1">
      <p:cViewPr>
        <p:scale>
          <a:sx n="125" d="100"/>
          <a:sy n="125" d="100"/>
        </p:scale>
        <p:origin x="1038" y="-4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9A872-50F9-490A-88D4-ADD1F7456F80}" type="datetimeFigureOut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236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7C977-8C08-4A4F-845D-32FB6E010EA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325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C977-8C08-4A4F-845D-32FB6E010EA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54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C977-8C08-4A4F-845D-32FB6E010EA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549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C977-8C08-4A4F-845D-32FB6E010EA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549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C977-8C08-4A4F-845D-32FB6E010EA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54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7C977-8C08-4A4F-845D-32FB6E010EA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549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ABB89-C2AD-4C47-AE00-32BE553D11A9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033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C6812-710F-45A7-9F95-88F9594D915D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624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8778F-FAED-470C-960D-9E27B093590A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136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FEBD7-BC9B-4FC6-A93A-FD7435B7B75E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01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42-A3DD-4548-BAED-B7D26CAED6BE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9593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64F89-0AD3-4C3E-961A-FB0EF112B0AA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40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3710D-CA8A-4E81-9EF4-3AE376483DF0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564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2DF8-E83D-460C-B6D8-952005A7E707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49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C4694-9604-4BF0-8032-261CCCBE4EF9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19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A12C6-3E5D-478E-BDAB-0CD786213300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81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2255-7713-4BF7-8D9E-55C0505E38BC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18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B7051-D304-4D32-BE06-82C7810C7FBA}" type="datetime1">
              <a:rPr kumimoji="1" lang="ja-JP" altLang="en-US" smtClean="0"/>
              <a:t>2018/12/11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F131B-A832-4E18-A291-C15C38DC1B2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353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テキスト ボックス 30"/>
          <p:cNvSpPr txBox="1"/>
          <p:nvPr/>
        </p:nvSpPr>
        <p:spPr>
          <a:xfrm>
            <a:off x="2129096" y="620688"/>
            <a:ext cx="48749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 err="1"/>
              <a:t>Attocube</a:t>
            </a:r>
            <a:r>
              <a:rPr kumimoji="1" lang="en-US" altLang="ja-JP" sz="2800" dirty="0"/>
              <a:t> </a:t>
            </a:r>
            <a:r>
              <a:rPr kumimoji="1" lang="ja-JP" altLang="en-US" sz="2800" dirty="0"/>
              <a:t>高真空（</a:t>
            </a:r>
            <a:r>
              <a:rPr kumimoji="1" lang="en-US" altLang="ja-JP" sz="2800" dirty="0"/>
              <a:t>high-Q</a:t>
            </a:r>
            <a:r>
              <a:rPr kumimoji="1" lang="ja-JP" altLang="en-US" sz="2800" dirty="0"/>
              <a:t>） </a:t>
            </a:r>
            <a:r>
              <a:rPr kumimoji="1" lang="en-US" altLang="ja-JP" sz="2800" dirty="0"/>
              <a:t>MFM</a:t>
            </a:r>
          </a:p>
          <a:p>
            <a:pPr algn="ctr"/>
            <a:r>
              <a:rPr lang="en-US" altLang="ja-JP" sz="2800" dirty="0"/>
              <a:t>Quick Guide</a:t>
            </a:r>
            <a:endParaRPr kumimoji="1" lang="ja-JP" altLang="en-US" sz="2800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87625" y="1937932"/>
            <a:ext cx="68407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500" dirty="0"/>
              <a:t>Constant height mode</a:t>
            </a:r>
            <a:r>
              <a:rPr kumimoji="1" lang="ja-JP" altLang="en-US" sz="1500" dirty="0"/>
              <a:t>で</a:t>
            </a:r>
            <a:r>
              <a:rPr kumimoji="1" lang="en-US" altLang="ja-JP" sz="1500" dirty="0"/>
              <a:t>MFM</a:t>
            </a:r>
            <a:r>
              <a:rPr kumimoji="1" lang="ja-JP" altLang="en-US" sz="1500" dirty="0"/>
              <a:t>をやることを想定した</a:t>
            </a:r>
            <a:r>
              <a:rPr kumimoji="1" lang="en-US" altLang="ja-JP" sz="1500" dirty="0"/>
              <a:t>quick guide</a:t>
            </a:r>
            <a:r>
              <a:rPr kumimoji="1" lang="ja-JP" altLang="en-US" sz="1500" dirty="0"/>
              <a:t>です。</a:t>
            </a:r>
            <a:br>
              <a:rPr kumimoji="1" lang="en-US" altLang="ja-JP" sz="1500" dirty="0"/>
            </a:br>
            <a:r>
              <a:rPr kumimoji="1" lang="ja-JP" altLang="en-US" sz="1500" dirty="0"/>
              <a:t>大まかに使い方が分かっている人が、操作手順の再確認に使う、という目的で作成したものです（初めて装置を触る人を対象にしたものではありません）。</a:t>
            </a:r>
            <a:endParaRPr kumimoji="1" lang="en-US" altLang="ja-JP" sz="1500" dirty="0"/>
          </a:p>
          <a:p>
            <a:pPr>
              <a:lnSpc>
                <a:spcPts val="2400"/>
              </a:lnSpc>
            </a:pPr>
            <a:endParaRPr kumimoji="1" lang="en-US" altLang="ja-JP" sz="1500" dirty="0"/>
          </a:p>
          <a:p>
            <a:pPr>
              <a:lnSpc>
                <a:spcPts val="2400"/>
              </a:lnSpc>
            </a:pPr>
            <a:r>
              <a:rPr kumimoji="1" lang="ja-JP" altLang="en-US" sz="1500" dirty="0"/>
              <a:t>傾き補正をするためにまずトポ像を取得する必要がありますが、高真空中では</a:t>
            </a:r>
            <a:r>
              <a:rPr lang="en-US" altLang="ja-JP" sz="1500" dirty="0"/>
              <a:t>PLL</a:t>
            </a:r>
            <a:r>
              <a:rPr lang="ja-JP" altLang="en-US" sz="1500" dirty="0"/>
              <a:t>と</a:t>
            </a:r>
            <a:r>
              <a:rPr lang="en-US" altLang="ja-JP" sz="1500" dirty="0"/>
              <a:t>Z loop</a:t>
            </a:r>
            <a:r>
              <a:rPr lang="ja-JP" altLang="en-US" sz="1500" dirty="0"/>
              <a:t>を同時に効かせながら</a:t>
            </a:r>
            <a:r>
              <a:rPr lang="en-US" altLang="ja-JP" sz="1500" dirty="0"/>
              <a:t>tapping mode</a:t>
            </a:r>
            <a:r>
              <a:rPr lang="ja-JP" altLang="en-US" sz="1500" dirty="0"/>
              <a:t>でトポ像を取るのがしばしば難しいです（安定するパラメータ領域を探すのが大変）。</a:t>
            </a:r>
            <a:endParaRPr kumimoji="1" lang="ja-JP" altLang="en-US" sz="1500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154251" y="4305290"/>
            <a:ext cx="7018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ja-JP" altLang="en-US" sz="1500" dirty="0"/>
              <a:t>そこで、ここでは</a:t>
            </a:r>
            <a:r>
              <a:rPr kumimoji="1" lang="en-US" altLang="ja-JP" sz="1500" dirty="0"/>
              <a:t>contact mode</a:t>
            </a:r>
            <a:r>
              <a:rPr kumimoji="1" lang="ja-JP" altLang="en-US" sz="1500" dirty="0"/>
              <a:t>でトポを取得し（傾き補正を行い）、</a:t>
            </a:r>
            <a:r>
              <a:rPr kumimoji="1" lang="en-US" altLang="ja-JP" sz="1500" dirty="0"/>
              <a:t>MFM</a:t>
            </a:r>
            <a:r>
              <a:rPr kumimoji="1" lang="ja-JP" altLang="en-US" sz="1500" dirty="0"/>
              <a:t>測定に移行するという方針を採るものとし</a:t>
            </a:r>
            <a:r>
              <a:rPr lang="ja-JP" altLang="en-US" sz="1500" dirty="0"/>
              <a:t>、これを紹介します</a:t>
            </a:r>
            <a:r>
              <a:rPr kumimoji="1" lang="ja-JP" altLang="en-US" sz="1500" dirty="0"/>
              <a:t>。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948264" y="5658859"/>
            <a:ext cx="1584176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ja-JP" altLang="en-US" sz="1600" dirty="0"/>
              <a:t>文責：　賀川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</a:t>
            </a:fld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804248" y="525874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kumimoji="1" lang="en-US" altLang="ja-JP" sz="1500" dirty="0"/>
              <a:t>2015. 3. 14</a:t>
            </a:r>
            <a:endParaRPr kumimoji="1" lang="ja-JP" altLang="en-US" sz="15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553200" y="6004670"/>
            <a:ext cx="1952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(2016. </a:t>
            </a:r>
            <a:r>
              <a:rPr lang="en-US" altLang="ja-JP" sz="1400" dirty="0"/>
              <a:t>10</a:t>
            </a:r>
            <a:r>
              <a:rPr kumimoji="1" lang="en-US" altLang="ja-JP" sz="1400" dirty="0"/>
              <a:t>. </a:t>
            </a:r>
            <a:r>
              <a:rPr lang="en-US" altLang="ja-JP" sz="1400" dirty="0"/>
              <a:t>10</a:t>
            </a:r>
            <a:r>
              <a:rPr kumimoji="1" lang="en-US" altLang="ja-JP" sz="1400" dirty="0"/>
              <a:t> </a:t>
            </a:r>
            <a:r>
              <a:rPr kumimoji="1" lang="ja-JP" altLang="en-US" sz="1400" dirty="0"/>
              <a:t>安田加筆</a:t>
            </a:r>
            <a:r>
              <a:rPr kumimoji="1" lang="en-US" altLang="ja-JP" sz="1400" dirty="0"/>
              <a:t>)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11546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87" t="5549" r="38332" b="56980"/>
          <a:stretch/>
        </p:blipFill>
        <p:spPr>
          <a:xfrm>
            <a:off x="126242" y="775878"/>
            <a:ext cx="3361443" cy="5067689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60314" y="87015"/>
            <a:ext cx="204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4</a:t>
            </a:r>
            <a:r>
              <a:rPr kumimoji="1" lang="en-US" altLang="ja-JP" sz="2400" dirty="0"/>
              <a:t>-3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Z-Loop on</a:t>
            </a:r>
            <a:endParaRPr kumimoji="1" lang="ja-JP" altLang="en-US" sz="2400" dirty="0"/>
          </a:p>
        </p:txBody>
      </p:sp>
      <p:sp>
        <p:nvSpPr>
          <p:cNvPr id="47" name="円/楕円 46"/>
          <p:cNvSpPr/>
          <p:nvPr/>
        </p:nvSpPr>
        <p:spPr>
          <a:xfrm>
            <a:off x="1594768" y="1183873"/>
            <a:ext cx="801847" cy="2230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2273728" y="166438"/>
            <a:ext cx="1362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（</a:t>
            </a:r>
            <a:r>
              <a:rPr lang="en-US" altLang="ja-JP" sz="1600" dirty="0"/>
              <a:t>engage</a:t>
            </a:r>
            <a:r>
              <a:rPr lang="ja-JP" altLang="en-US" sz="1600" dirty="0"/>
              <a:t>する）</a:t>
            </a:r>
          </a:p>
        </p:txBody>
      </p:sp>
      <p:cxnSp>
        <p:nvCxnSpPr>
          <p:cNvPr id="61" name="直線矢印コネクタ 60"/>
          <p:cNvCxnSpPr/>
          <p:nvPr/>
        </p:nvCxnSpPr>
        <p:spPr>
          <a:xfrm flipH="1">
            <a:off x="2263281" y="967849"/>
            <a:ext cx="317847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2581128" y="76171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①</a:t>
            </a:r>
            <a:endParaRPr kumimoji="1" lang="ja-JP" altLang="en-US" sz="16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251220" y="90874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①：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655685" y="468065"/>
            <a:ext cx="43398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Z scanner</a:t>
            </a:r>
            <a:r>
              <a:rPr lang="ja-JP" altLang="en-US" sz="1500" dirty="0"/>
              <a:t>が動いて</a:t>
            </a:r>
            <a:r>
              <a:rPr lang="en-US" altLang="ja-JP" sz="1500" dirty="0"/>
              <a:t>contact</a:t>
            </a:r>
            <a:r>
              <a:rPr lang="ja-JP" altLang="en-US" sz="1500" dirty="0"/>
              <a:t>する。　</a:t>
            </a:r>
            <a:r>
              <a:rPr lang="en-US" altLang="ja-JP" sz="1500" dirty="0"/>
              <a:t>Intensity</a:t>
            </a:r>
            <a:r>
              <a:rPr lang="ja-JP" altLang="en-US" sz="1500" dirty="0"/>
              <a:t>を</a:t>
            </a:r>
            <a:r>
              <a:rPr lang="en-US" altLang="ja-JP" sz="1500" dirty="0"/>
              <a:t>Line View</a:t>
            </a:r>
            <a:r>
              <a:rPr lang="ja-JP" altLang="en-US" sz="1500" dirty="0"/>
              <a:t>で見ておくと、</a:t>
            </a:r>
            <a:r>
              <a:rPr lang="en-US" altLang="ja-JP" sz="1500" dirty="0"/>
              <a:t>contact</a:t>
            </a:r>
            <a:r>
              <a:rPr lang="ja-JP" altLang="en-US" sz="1500" dirty="0"/>
              <a:t>した瞬間に</a:t>
            </a:r>
            <a:r>
              <a:rPr lang="en-US" altLang="ja-JP" sz="1500" dirty="0"/>
              <a:t>intensity</a:t>
            </a:r>
            <a:r>
              <a:rPr lang="ja-JP" altLang="en-US" sz="1500" dirty="0"/>
              <a:t>が</a:t>
            </a:r>
            <a:r>
              <a:rPr lang="en-US" altLang="ja-JP" sz="1500" dirty="0" err="1"/>
              <a:t>setpoint</a:t>
            </a:r>
            <a:r>
              <a:rPr lang="ja-JP" altLang="en-US" sz="1500" dirty="0"/>
              <a:t>の値になり、かつノイズレベルが</a:t>
            </a:r>
            <a:br>
              <a:rPr lang="en-US" altLang="ja-JP" sz="1500" dirty="0"/>
            </a:br>
            <a:r>
              <a:rPr lang="ja-JP" altLang="en-US" sz="1500" dirty="0"/>
              <a:t>上昇するのが見える（下図： </a:t>
            </a:r>
            <a:r>
              <a:rPr lang="en-US" altLang="ja-JP" sz="1500" dirty="0"/>
              <a:t>contact</a:t>
            </a:r>
            <a:r>
              <a:rPr lang="ja-JP" altLang="en-US" sz="1500" dirty="0"/>
              <a:t>の徴候）</a:t>
            </a: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249925" y="468065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②：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653341" y="1673731"/>
            <a:ext cx="43421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500" dirty="0"/>
              <a:t>スキャンして</a:t>
            </a:r>
            <a:r>
              <a:rPr lang="en-US" altLang="ja-JP" sz="1500" dirty="0"/>
              <a:t>x, y </a:t>
            </a:r>
            <a:r>
              <a:rPr lang="ja-JP" altLang="en-US" sz="1500" dirty="0"/>
              <a:t>方向の</a:t>
            </a:r>
            <a:r>
              <a:rPr lang="en-US" altLang="ja-JP" sz="1500" dirty="0"/>
              <a:t>compensation</a:t>
            </a:r>
            <a:r>
              <a:rPr lang="ja-JP" altLang="en-US" sz="1500" dirty="0"/>
              <a:t>を行う（</a:t>
            </a:r>
            <a:r>
              <a:rPr lang="en-US" altLang="ja-JP" sz="1500" dirty="0"/>
              <a:t>0 %</a:t>
            </a:r>
            <a:r>
              <a:rPr lang="ja-JP" altLang="en-US" sz="1500" dirty="0"/>
              <a:t>にしてから有効にする）。　</a:t>
            </a:r>
            <a:r>
              <a:rPr lang="en-US" altLang="ja-JP" sz="1500" dirty="0"/>
              <a:t>Hold slow axis</a:t>
            </a:r>
            <a:r>
              <a:rPr lang="ja-JP" altLang="en-US" sz="1500" dirty="0"/>
              <a:t>をチェックすると、同じラインをスキャンし続けるので、傾き補正に便利かもしれない。</a:t>
            </a:r>
            <a:endParaRPr lang="en-US" altLang="ja-JP" sz="15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655685" y="91351"/>
            <a:ext cx="410529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 err="1"/>
              <a:t>Setpoint</a:t>
            </a:r>
            <a:r>
              <a:rPr lang="en-US" altLang="ja-JP" sz="1500" dirty="0"/>
              <a:t>, polarity, P, I</a:t>
            </a:r>
            <a:r>
              <a:rPr lang="ja-JP" altLang="en-US" sz="1500" dirty="0"/>
              <a:t>を確認後、</a:t>
            </a:r>
            <a:r>
              <a:rPr lang="en-US" altLang="ja-JP" sz="1500" dirty="0"/>
              <a:t>Loop on</a:t>
            </a:r>
            <a:r>
              <a:rPr lang="ja-JP" altLang="en-US" sz="1500" dirty="0"/>
              <a:t>をチェック</a:t>
            </a: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4249925" y="1670123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500" dirty="0"/>
              <a:t>③</a:t>
            </a:r>
            <a:r>
              <a:rPr kumimoji="1" lang="ja-JP" altLang="en-US" sz="1500" dirty="0"/>
              <a:t>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33" name="円/楕円 32"/>
          <p:cNvSpPr/>
          <p:nvPr/>
        </p:nvSpPr>
        <p:spPr>
          <a:xfrm>
            <a:off x="2972582" y="2219803"/>
            <a:ext cx="400923" cy="23958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矢印コネクタ 33"/>
          <p:cNvCxnSpPr/>
          <p:nvPr/>
        </p:nvCxnSpPr>
        <p:spPr>
          <a:xfrm flipH="1">
            <a:off x="3328762" y="2556954"/>
            <a:ext cx="317847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3646609" y="235082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②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4656266" y="2816786"/>
            <a:ext cx="355642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500" dirty="0"/>
              <a:t>この後、カンチレバーを共振させるので、</a:t>
            </a:r>
            <a:br>
              <a:rPr lang="en-US" altLang="ja-JP" sz="1500" dirty="0"/>
            </a:br>
            <a:r>
              <a:rPr lang="ja-JP" altLang="en-US" sz="1500" dirty="0"/>
              <a:t>（</a:t>
            </a:r>
            <a:r>
              <a:rPr lang="en-US" altLang="ja-JP" sz="1500" dirty="0"/>
              <a:t>contact</a:t>
            </a:r>
            <a:r>
              <a:rPr lang="ja-JP" altLang="en-US" sz="1500" dirty="0"/>
              <a:t>状態から）</a:t>
            </a:r>
            <a:r>
              <a:rPr lang="en-US" altLang="ja-JP" sz="1500" dirty="0"/>
              <a:t>500 nm </a:t>
            </a:r>
            <a:r>
              <a:rPr lang="ja-JP" altLang="en-US" sz="1500" dirty="0"/>
              <a:t>以上</a:t>
            </a:r>
            <a:r>
              <a:rPr lang="en-US" altLang="ja-JP" sz="1500" dirty="0"/>
              <a:t>lift</a:t>
            </a:r>
            <a:r>
              <a:rPr lang="ja-JP" altLang="en-US" sz="1500" dirty="0"/>
              <a:t>させる。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ja-JP" altLang="en-US" sz="1500" dirty="0"/>
              <a:t>（この際、</a:t>
            </a:r>
            <a:r>
              <a:rPr lang="en-US" altLang="ja-JP" sz="1500" dirty="0"/>
              <a:t>Loop</a:t>
            </a:r>
            <a:r>
              <a:rPr lang="ja-JP" altLang="en-US" sz="1500" dirty="0"/>
              <a:t>は自動的に</a:t>
            </a:r>
            <a:r>
              <a:rPr lang="en-US" altLang="ja-JP" sz="1500" dirty="0"/>
              <a:t>off</a:t>
            </a:r>
            <a:r>
              <a:rPr lang="ja-JP" altLang="en-US" sz="1500" dirty="0"/>
              <a:t>になる）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4264897" y="2822675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④：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38" name="円/楕円 37"/>
          <p:cNvSpPr/>
          <p:nvPr/>
        </p:nvSpPr>
        <p:spPr>
          <a:xfrm>
            <a:off x="1541506" y="1578266"/>
            <a:ext cx="1946179" cy="4493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/>
          <p:cNvCxnSpPr/>
          <p:nvPr/>
        </p:nvCxnSpPr>
        <p:spPr>
          <a:xfrm flipH="1">
            <a:off x="3379360" y="1450896"/>
            <a:ext cx="317847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3697207" y="124476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④</a:t>
            </a:r>
          </a:p>
        </p:txBody>
      </p:sp>
      <p:sp>
        <p:nvSpPr>
          <p:cNvPr id="23" name="円/楕円 22"/>
          <p:cNvSpPr/>
          <p:nvPr/>
        </p:nvSpPr>
        <p:spPr>
          <a:xfrm>
            <a:off x="430259" y="2950517"/>
            <a:ext cx="1075925" cy="26819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403364" y="2577803"/>
            <a:ext cx="82788" cy="3328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169196" y="227455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③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8" t="42277" r="4930" b="33036"/>
          <a:stretch/>
        </p:blipFill>
        <p:spPr>
          <a:xfrm>
            <a:off x="3501797" y="4149080"/>
            <a:ext cx="5585788" cy="2304257"/>
          </a:xfrm>
          <a:prstGeom prst="rect">
            <a:avLst/>
          </a:prstGeom>
        </p:spPr>
      </p:pic>
      <p:sp>
        <p:nvSpPr>
          <p:cNvPr id="6" name="円/楕円 5"/>
          <p:cNvSpPr/>
          <p:nvPr/>
        </p:nvSpPr>
        <p:spPr>
          <a:xfrm>
            <a:off x="5096548" y="4673628"/>
            <a:ext cx="2088232" cy="55030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12260" y="5075492"/>
            <a:ext cx="1395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FF00"/>
                </a:solidFill>
              </a:rPr>
              <a:t>Contact </a:t>
            </a:r>
            <a:r>
              <a:rPr kumimoji="1" lang="ja-JP" altLang="en-US" sz="1600" dirty="0">
                <a:solidFill>
                  <a:srgbClr val="FFFF00"/>
                </a:solidFill>
              </a:rPr>
              <a:t>してる</a:t>
            </a:r>
          </a:p>
        </p:txBody>
      </p:sp>
      <p:sp>
        <p:nvSpPr>
          <p:cNvPr id="43" name="円/楕円 42"/>
          <p:cNvSpPr/>
          <p:nvPr/>
        </p:nvSpPr>
        <p:spPr>
          <a:xfrm>
            <a:off x="4859096" y="5568414"/>
            <a:ext cx="331164" cy="55030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5232951" y="5631218"/>
            <a:ext cx="33843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" dirty="0">
                <a:solidFill>
                  <a:srgbClr val="FFFF00"/>
                </a:solidFill>
              </a:rPr>
              <a:t>Tip</a:t>
            </a:r>
            <a:r>
              <a:rPr kumimoji="1" lang="ja-JP" altLang="en-US" sz="1500" dirty="0">
                <a:solidFill>
                  <a:srgbClr val="FFFF00"/>
                </a:solidFill>
              </a:rPr>
              <a:t>が（おそらく磁気力のせいで）試料にひきよせられた</a:t>
            </a:r>
          </a:p>
        </p:txBody>
      </p:sp>
      <p:cxnSp>
        <p:nvCxnSpPr>
          <p:cNvPr id="4" name="直線コネクタ 3"/>
          <p:cNvCxnSpPr/>
          <p:nvPr/>
        </p:nvCxnSpPr>
        <p:spPr>
          <a:xfrm>
            <a:off x="4859096" y="4948781"/>
            <a:ext cx="2521216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4032570" y="4771855"/>
            <a:ext cx="7841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>
                <a:solidFill>
                  <a:srgbClr val="FFFF00"/>
                </a:solidFill>
              </a:rPr>
              <a:t>237 mV</a:t>
            </a:r>
            <a:endParaRPr kumimoji="1" lang="ja-JP" altLang="en-US" sz="1500" dirty="0">
              <a:solidFill>
                <a:srgbClr val="FFFF00"/>
              </a:solidFill>
            </a:endParaRPr>
          </a:p>
        </p:txBody>
      </p:sp>
      <p:sp>
        <p:nvSpPr>
          <p:cNvPr id="48" name="円/楕円 47"/>
          <p:cNvSpPr/>
          <p:nvPr/>
        </p:nvSpPr>
        <p:spPr>
          <a:xfrm>
            <a:off x="1506184" y="4174838"/>
            <a:ext cx="757097" cy="41564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矢印コネクタ 48"/>
          <p:cNvCxnSpPr/>
          <p:nvPr/>
        </p:nvCxnSpPr>
        <p:spPr>
          <a:xfrm>
            <a:off x="2263281" y="4509120"/>
            <a:ext cx="1683770" cy="42431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/>
          <p:cNvSpPr txBox="1"/>
          <p:nvPr/>
        </p:nvSpPr>
        <p:spPr>
          <a:xfrm>
            <a:off x="4266406" y="3727577"/>
            <a:ext cx="473206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500" dirty="0"/>
              <a:t>⑤</a:t>
            </a:r>
            <a:r>
              <a:rPr kumimoji="1" lang="ja-JP" altLang="en-US" sz="1500" dirty="0"/>
              <a:t>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4653341" y="3732577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500" dirty="0">
                <a:solidFill>
                  <a:prstClr val="black"/>
                </a:solidFill>
              </a:rPr>
              <a:t>保険のために、</a:t>
            </a:r>
            <a:r>
              <a:rPr lang="en-US" altLang="ja-JP" sz="1500" dirty="0">
                <a:solidFill>
                  <a:prstClr val="black"/>
                </a:solidFill>
              </a:rPr>
              <a:t>Z Limit Max</a:t>
            </a:r>
            <a:r>
              <a:rPr lang="ja-JP" altLang="en-US" sz="1500" dirty="0">
                <a:solidFill>
                  <a:prstClr val="black"/>
                </a:solidFill>
              </a:rPr>
              <a:t>に、</a:t>
            </a:r>
            <a:r>
              <a:rPr lang="en-US" altLang="ja-JP" sz="1500" dirty="0">
                <a:solidFill>
                  <a:prstClr val="black"/>
                </a:solidFill>
              </a:rPr>
              <a:t>contact</a:t>
            </a:r>
            <a:r>
              <a:rPr lang="ja-JP" altLang="en-US" sz="1500" dirty="0">
                <a:solidFill>
                  <a:prstClr val="black"/>
                </a:solidFill>
              </a:rPr>
              <a:t>時の値（画面では</a:t>
            </a:r>
            <a:r>
              <a:rPr lang="en-US" altLang="ja-JP" sz="1500" dirty="0">
                <a:solidFill>
                  <a:prstClr val="black"/>
                </a:solidFill>
              </a:rPr>
              <a:t>5.8491 um</a:t>
            </a:r>
            <a:r>
              <a:rPr lang="ja-JP" altLang="en-US" sz="1500" dirty="0">
                <a:solidFill>
                  <a:prstClr val="black"/>
                </a:solidFill>
              </a:rPr>
              <a:t>）より少しだけ大きい値を入力しておく。</a:t>
            </a:r>
            <a:endParaRPr lang="ja-JP" altLang="en-US" dirty="0"/>
          </a:p>
        </p:txBody>
      </p:sp>
      <p:cxnSp>
        <p:nvCxnSpPr>
          <p:cNvPr id="52" name="直線矢印コネクタ 51"/>
          <p:cNvCxnSpPr/>
          <p:nvPr/>
        </p:nvCxnSpPr>
        <p:spPr>
          <a:xfrm flipV="1">
            <a:off x="1281587" y="3320397"/>
            <a:ext cx="409850" cy="3966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テキスト ボックス 52"/>
          <p:cNvSpPr txBox="1"/>
          <p:nvPr/>
        </p:nvSpPr>
        <p:spPr>
          <a:xfrm>
            <a:off x="890133" y="375066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⑤</a:t>
            </a:r>
            <a:endParaRPr kumimoji="1" lang="ja-JP" altLang="en-US" sz="1600" b="1" dirty="0"/>
          </a:p>
        </p:txBody>
      </p:sp>
      <p:sp>
        <p:nvSpPr>
          <p:cNvPr id="54" name="円/楕円 53"/>
          <p:cNvSpPr/>
          <p:nvPr/>
        </p:nvSpPr>
        <p:spPr>
          <a:xfrm>
            <a:off x="1574912" y="3039999"/>
            <a:ext cx="757097" cy="41564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328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11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8" t="42426" r="5634" b="34037"/>
          <a:stretch/>
        </p:blipFill>
        <p:spPr>
          <a:xfrm>
            <a:off x="1399050" y="993607"/>
            <a:ext cx="7349414" cy="2952328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260314" y="87015"/>
            <a:ext cx="2887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4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Loop on</a:t>
            </a:r>
            <a:r>
              <a:rPr lang="en-US" altLang="ja-JP" sz="2400" dirty="0"/>
              <a:t>: Appendix</a:t>
            </a:r>
            <a:endParaRPr kumimoji="1" lang="ja-JP" altLang="en-US" sz="2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216904" y="184368"/>
            <a:ext cx="4246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（</a:t>
            </a:r>
            <a:r>
              <a:rPr lang="en-US" altLang="ja-JP" sz="1600" dirty="0"/>
              <a:t>contact</a:t>
            </a:r>
            <a:r>
              <a:rPr lang="ja-JP" altLang="en-US" sz="1600" dirty="0"/>
              <a:t>すると磁気力で強くひっつくことがある）</a:t>
            </a:r>
          </a:p>
        </p:txBody>
      </p:sp>
      <p:sp>
        <p:nvSpPr>
          <p:cNvPr id="6" name="右中かっこ 5"/>
          <p:cNvSpPr/>
          <p:nvPr/>
        </p:nvSpPr>
        <p:spPr>
          <a:xfrm rot="16200000" flipH="1">
            <a:off x="4270274" y="1380555"/>
            <a:ext cx="120890" cy="2057542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76337" y="2539146"/>
            <a:ext cx="1577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FFFF00"/>
                </a:solidFill>
              </a:rPr>
              <a:t>Contact</a:t>
            </a:r>
            <a:r>
              <a:rPr kumimoji="1" lang="ja-JP" altLang="en-US" sz="1600" dirty="0">
                <a:solidFill>
                  <a:srgbClr val="FFFF00"/>
                </a:solidFill>
              </a:rPr>
              <a:t>してる</a:t>
            </a:r>
          </a:p>
        </p:txBody>
      </p:sp>
      <p:sp>
        <p:nvSpPr>
          <p:cNvPr id="8" name="円/楕円 7"/>
          <p:cNvSpPr/>
          <p:nvPr/>
        </p:nvSpPr>
        <p:spPr>
          <a:xfrm>
            <a:off x="5359490" y="1734179"/>
            <a:ext cx="1008112" cy="194421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003718" y="4227086"/>
            <a:ext cx="5744746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en-US" altLang="ja-JP" sz="1500" dirty="0"/>
              <a:t>Loop OFF</a:t>
            </a:r>
            <a:r>
              <a:rPr kumimoji="1" lang="ja-JP" altLang="en-US" sz="1500" dirty="0"/>
              <a:t>して</a:t>
            </a:r>
            <a:r>
              <a:rPr kumimoji="1" lang="en-US" altLang="ja-JP" sz="1500" dirty="0"/>
              <a:t>Z out</a:t>
            </a:r>
            <a:r>
              <a:rPr kumimoji="1" lang="ja-JP" altLang="en-US" sz="1500" dirty="0"/>
              <a:t>を手動で下げた。しかし、</a:t>
            </a:r>
            <a:r>
              <a:rPr kumimoji="1" lang="en-US" altLang="ja-JP" sz="1500" dirty="0"/>
              <a:t>tip</a:t>
            </a:r>
            <a:r>
              <a:rPr kumimoji="1" lang="ja-JP" altLang="en-US" sz="1500" dirty="0"/>
              <a:t>は試料に</a:t>
            </a:r>
            <a:r>
              <a:rPr kumimoji="1" lang="en-US" altLang="ja-JP" sz="1500" dirty="0"/>
              <a:t>contact</a:t>
            </a:r>
            <a:r>
              <a:rPr kumimoji="1" lang="ja-JP" altLang="en-US" sz="1500" dirty="0"/>
              <a:t>したまま（ノイズが大きい）。</a:t>
            </a:r>
            <a:endParaRPr kumimoji="1" lang="en-US" altLang="ja-JP" sz="1500" dirty="0"/>
          </a:p>
          <a:p>
            <a:pPr>
              <a:lnSpc>
                <a:spcPts val="2100"/>
              </a:lnSpc>
            </a:pPr>
            <a:r>
              <a:rPr lang="ja-JP" altLang="en-US" sz="1500" dirty="0"/>
              <a:t>→ </a:t>
            </a:r>
            <a:r>
              <a:rPr lang="en-US" altLang="ja-JP" sz="1500" dirty="0"/>
              <a:t>Z scanner</a:t>
            </a:r>
            <a:r>
              <a:rPr lang="ja-JP" altLang="en-US" sz="1500" dirty="0"/>
              <a:t>が下がるにつれ、（カンチレバーが試料にくっついているので）カンチレバー背面とファイバー端面の距離が離れ、今</a:t>
            </a:r>
            <a:r>
              <a:rPr lang="en-US" altLang="ja-JP" sz="1500" dirty="0"/>
              <a:t>WP</a:t>
            </a:r>
            <a:r>
              <a:rPr lang="ja-JP" altLang="en-US" sz="1500" dirty="0"/>
              <a:t>は下り坂のところのものを選んでいるので、</a:t>
            </a:r>
            <a:r>
              <a:rPr lang="en-US" altLang="ja-JP" sz="1500" dirty="0"/>
              <a:t>intensity</a:t>
            </a:r>
            <a:r>
              <a:rPr lang="ja-JP" altLang="en-US" sz="1500" dirty="0"/>
              <a:t>が下がることとなる。</a:t>
            </a:r>
            <a:endParaRPr kumimoji="1" lang="ja-JP" altLang="en-US" sz="1500" dirty="0"/>
          </a:p>
        </p:txBody>
      </p:sp>
      <p:sp>
        <p:nvSpPr>
          <p:cNvPr id="10" name="右中かっこ 9"/>
          <p:cNvSpPr/>
          <p:nvPr/>
        </p:nvSpPr>
        <p:spPr>
          <a:xfrm rot="16200000">
            <a:off x="7331435" y="1192103"/>
            <a:ext cx="106372" cy="1854397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95734" y="1727561"/>
            <a:ext cx="1577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FFFF00"/>
                </a:solidFill>
              </a:rPr>
              <a:t>試料から離れた</a:t>
            </a:r>
          </a:p>
        </p:txBody>
      </p:sp>
      <p:cxnSp>
        <p:nvCxnSpPr>
          <p:cNvPr id="13" name="直線矢印コネクタ 12"/>
          <p:cNvCxnSpPr/>
          <p:nvPr/>
        </p:nvCxnSpPr>
        <p:spPr>
          <a:xfrm>
            <a:off x="3003718" y="2066115"/>
            <a:ext cx="246714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1720453" y="1870582"/>
            <a:ext cx="1577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err="1">
                <a:solidFill>
                  <a:srgbClr val="FFFF00"/>
                </a:solidFill>
              </a:rPr>
              <a:t>Setpoint</a:t>
            </a:r>
            <a:r>
              <a:rPr kumimoji="1" lang="en-US" altLang="ja-JP" sz="1600" dirty="0">
                <a:solidFill>
                  <a:srgbClr val="FFFF00"/>
                </a:solidFill>
              </a:rPr>
              <a:t> (WP)</a:t>
            </a:r>
            <a:endParaRPr kumimoji="1" lang="ja-JP" altLang="en-US" sz="1600" dirty="0">
              <a:solidFill>
                <a:srgbClr val="FFFF00"/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1120882" y="2284485"/>
            <a:ext cx="355442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347012" y="2110602"/>
            <a:ext cx="8792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/>
              <a:t>初期値</a:t>
            </a:r>
            <a:endParaRPr kumimoji="1" lang="ja-JP" altLang="en-US" sz="1500" dirty="0"/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3301614" y="2585396"/>
            <a:ext cx="0" cy="263268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2829718" y="2848664"/>
            <a:ext cx="15777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FFFF00"/>
                </a:solidFill>
              </a:rPr>
              <a:t>Loop ON</a:t>
            </a:r>
            <a:endParaRPr kumimoji="1" lang="ja-JP" altLang="en-US" sz="1600" dirty="0">
              <a:solidFill>
                <a:srgbClr val="FFFF00"/>
              </a:solidFill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 flipV="1">
            <a:off x="4716016" y="3429000"/>
            <a:ext cx="643474" cy="7920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3032863" y="5817645"/>
            <a:ext cx="549957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備考：　</a:t>
            </a:r>
            <a:r>
              <a:rPr kumimoji="1" lang="en-US" altLang="ja-JP" sz="1500" dirty="0"/>
              <a:t>30 nm</a:t>
            </a:r>
            <a:r>
              <a:rPr kumimoji="1" lang="ja-JP" altLang="en-US" sz="1500" dirty="0"/>
              <a:t>で</a:t>
            </a:r>
            <a:r>
              <a:rPr kumimoji="1" lang="en-US" altLang="ja-JP" sz="1500" dirty="0"/>
              <a:t>lift</a:t>
            </a:r>
            <a:r>
              <a:rPr kumimoji="1" lang="ja-JP" altLang="en-US" sz="1500" dirty="0"/>
              <a:t>ボタンを押したら、一発で試料から離れた</a:t>
            </a:r>
          </a:p>
        </p:txBody>
      </p:sp>
    </p:spTree>
    <p:extLst>
      <p:ext uri="{BB962C8B-B14F-4D97-AF65-F5344CB8AC3E}">
        <p14:creationId xmlns:p14="http://schemas.microsoft.com/office/powerpoint/2010/main" val="4013357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4" t="59240" r="49259" b="22901"/>
          <a:stretch/>
        </p:blipFill>
        <p:spPr>
          <a:xfrm>
            <a:off x="179512" y="896217"/>
            <a:ext cx="4607666" cy="2160240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60314" y="77995"/>
            <a:ext cx="2692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5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Resonance Curve</a:t>
            </a:r>
            <a:endParaRPr kumimoji="1" lang="ja-JP" altLang="en-US" sz="2400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33" t="59240" r="9902" b="16282"/>
          <a:stretch/>
        </p:blipFill>
        <p:spPr>
          <a:xfrm>
            <a:off x="539552" y="4122590"/>
            <a:ext cx="7363829" cy="2582289"/>
          </a:xfrm>
          <a:prstGeom prst="rect">
            <a:avLst/>
          </a:prstGeom>
        </p:spPr>
      </p:pic>
      <p:sp>
        <p:nvSpPr>
          <p:cNvPr id="11" name="円/楕円 10"/>
          <p:cNvSpPr/>
          <p:nvPr/>
        </p:nvSpPr>
        <p:spPr>
          <a:xfrm>
            <a:off x="539493" y="896217"/>
            <a:ext cx="983257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1216231" y="1520009"/>
            <a:ext cx="613039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/>
          <p:cNvCxnSpPr/>
          <p:nvPr/>
        </p:nvCxnSpPr>
        <p:spPr>
          <a:xfrm flipH="1">
            <a:off x="1776897" y="1375993"/>
            <a:ext cx="288032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2017755" y="114686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①</a:t>
            </a: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716016" y="116632"/>
            <a:ext cx="2619628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①：</a:t>
            </a:r>
            <a:r>
              <a:rPr lang="ja-JP" altLang="en-US" sz="1500" dirty="0"/>
              <a:t>　とりあえず</a:t>
            </a:r>
            <a:r>
              <a:rPr lang="en-US" altLang="ja-JP" sz="1500" dirty="0"/>
              <a:t>500uV</a:t>
            </a:r>
            <a:r>
              <a:rPr lang="ja-JP" altLang="en-US" sz="1500" dirty="0"/>
              <a:t>入れる。</a:t>
            </a:r>
            <a:endParaRPr kumimoji="1" lang="ja-JP" altLang="en-US" sz="1500" dirty="0"/>
          </a:p>
        </p:txBody>
      </p:sp>
      <p:sp>
        <p:nvSpPr>
          <p:cNvPr id="22" name="円/楕円 21"/>
          <p:cNvSpPr/>
          <p:nvPr/>
        </p:nvSpPr>
        <p:spPr>
          <a:xfrm>
            <a:off x="529226" y="4085914"/>
            <a:ext cx="613039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/>
          <p:nvPr/>
        </p:nvCxnSpPr>
        <p:spPr>
          <a:xfrm flipH="1">
            <a:off x="1327375" y="4085914"/>
            <a:ext cx="560666" cy="45872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1836330" y="378242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②</a:t>
            </a:r>
          </a:p>
        </p:txBody>
      </p:sp>
      <p:sp>
        <p:nvSpPr>
          <p:cNvPr id="25" name="円/楕円 24"/>
          <p:cNvSpPr/>
          <p:nvPr/>
        </p:nvSpPr>
        <p:spPr>
          <a:xfrm>
            <a:off x="765060" y="4549263"/>
            <a:ext cx="798149" cy="45034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716771" y="459379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②：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5209215" y="455186"/>
            <a:ext cx="375527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500" dirty="0"/>
              <a:t>共鳴周波数を確実に含むレンジを</a:t>
            </a:r>
            <a:br>
              <a:rPr lang="en-US" altLang="ja-JP" sz="1500" dirty="0"/>
            </a:br>
            <a:r>
              <a:rPr lang="ja-JP" altLang="en-US" sz="1500" dirty="0"/>
              <a:t>入力して、再生ボタン（</a:t>
            </a:r>
            <a:r>
              <a:rPr lang="en-US" altLang="ja-JP" sz="1500" dirty="0"/>
              <a:t>resonance curve</a:t>
            </a:r>
            <a:r>
              <a:rPr lang="ja-JP" altLang="en-US" sz="1500" dirty="0"/>
              <a:t>を取得）。</a:t>
            </a:r>
            <a:r>
              <a:rPr lang="en-US" altLang="ja-JP" sz="1500" dirty="0"/>
              <a:t>PLL</a:t>
            </a:r>
            <a:r>
              <a:rPr lang="ja-JP" altLang="en-US" sz="1500" dirty="0"/>
              <a:t>が効いていると、取得できないので</a:t>
            </a:r>
            <a:r>
              <a:rPr lang="en-US" altLang="ja-JP" sz="1500" dirty="0"/>
              <a:t>PLL</a:t>
            </a:r>
            <a:r>
              <a:rPr lang="ja-JP" altLang="en-US" sz="1500" dirty="0"/>
              <a:t>は</a:t>
            </a:r>
            <a:r>
              <a:rPr lang="en-US" altLang="ja-JP" sz="1500" dirty="0"/>
              <a:t>off</a:t>
            </a:r>
            <a:r>
              <a:rPr lang="ja-JP" altLang="en-US" sz="1500" dirty="0"/>
              <a:t>に。</a:t>
            </a:r>
          </a:p>
        </p:txBody>
      </p:sp>
      <p:sp>
        <p:nvSpPr>
          <p:cNvPr id="32" name="正方形/長方形 31"/>
          <p:cNvSpPr/>
          <p:nvPr/>
        </p:nvSpPr>
        <p:spPr>
          <a:xfrm>
            <a:off x="5139676" y="1573296"/>
            <a:ext cx="333937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500" dirty="0"/>
              <a:t>レンジを拡大して→</a:t>
            </a:r>
            <a:r>
              <a:rPr lang="en-US" altLang="ja-JP" sz="1500" dirty="0"/>
              <a:t>accept</a:t>
            </a:r>
            <a:r>
              <a:rPr lang="ja-JP" altLang="en-US" sz="1500" dirty="0"/>
              <a:t>→再生ボタン、を繰り返す</a:t>
            </a: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4725718" y="1573296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③：</a:t>
            </a:r>
          </a:p>
        </p:txBody>
      </p:sp>
      <p:sp>
        <p:nvSpPr>
          <p:cNvPr id="34" name="円/楕円 33"/>
          <p:cNvSpPr/>
          <p:nvPr/>
        </p:nvSpPr>
        <p:spPr>
          <a:xfrm>
            <a:off x="835747" y="5912791"/>
            <a:ext cx="399074" cy="45034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/>
        </p:nvSpPr>
        <p:spPr>
          <a:xfrm>
            <a:off x="2763148" y="6416847"/>
            <a:ext cx="321327" cy="2880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" name="直線矢印コネクタ 35"/>
          <p:cNvCxnSpPr/>
          <p:nvPr/>
        </p:nvCxnSpPr>
        <p:spPr>
          <a:xfrm flipH="1">
            <a:off x="2886394" y="5972207"/>
            <a:ext cx="373505" cy="431681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3092220" y="566787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③</a:t>
            </a:r>
          </a:p>
        </p:txBody>
      </p:sp>
      <p:sp>
        <p:nvSpPr>
          <p:cNvPr id="38" name="円/楕円 37"/>
          <p:cNvSpPr/>
          <p:nvPr/>
        </p:nvSpPr>
        <p:spPr>
          <a:xfrm>
            <a:off x="3347864" y="6416847"/>
            <a:ext cx="321327" cy="2880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/>
          <p:cNvCxnSpPr/>
          <p:nvPr/>
        </p:nvCxnSpPr>
        <p:spPr>
          <a:xfrm>
            <a:off x="3294776" y="6006572"/>
            <a:ext cx="146157" cy="36958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円/楕円 40"/>
          <p:cNvSpPr/>
          <p:nvPr/>
        </p:nvSpPr>
        <p:spPr>
          <a:xfrm>
            <a:off x="2971176" y="6425231"/>
            <a:ext cx="321327" cy="2880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2" name="直線矢印コネクタ 41"/>
          <p:cNvCxnSpPr/>
          <p:nvPr/>
        </p:nvCxnSpPr>
        <p:spPr>
          <a:xfrm>
            <a:off x="2788906" y="6006572"/>
            <a:ext cx="321327" cy="369582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/>
          <p:cNvSpPr txBox="1"/>
          <p:nvPr/>
        </p:nvSpPr>
        <p:spPr>
          <a:xfrm>
            <a:off x="2436748" y="574351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>
                <a:solidFill>
                  <a:schemeClr val="bg1"/>
                </a:solidFill>
              </a:rPr>
              <a:t>④</a:t>
            </a:r>
          </a:p>
        </p:txBody>
      </p:sp>
      <p:sp>
        <p:nvSpPr>
          <p:cNvPr id="45" name="正方形/長方形 44"/>
          <p:cNvSpPr/>
          <p:nvPr/>
        </p:nvSpPr>
        <p:spPr>
          <a:xfrm>
            <a:off x="5139117" y="2149538"/>
            <a:ext cx="3038011" cy="3413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500" dirty="0"/>
              <a:t>十分拡大したら、共鳴周波数決定。</a:t>
            </a: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4725160" y="2149538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④：</a:t>
            </a: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4725718" y="2547331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⑤：</a:t>
            </a:r>
          </a:p>
        </p:txBody>
      </p:sp>
      <p:sp>
        <p:nvSpPr>
          <p:cNvPr id="49" name="正方形/長方形 48"/>
          <p:cNvSpPr/>
          <p:nvPr/>
        </p:nvSpPr>
        <p:spPr>
          <a:xfrm>
            <a:off x="5147903" y="2530349"/>
            <a:ext cx="399609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HF 1 </a:t>
            </a:r>
            <a:r>
              <a:rPr lang="en-US" altLang="ja-JP" sz="1500" dirty="0" err="1"/>
              <a:t>Ampl</a:t>
            </a:r>
            <a:r>
              <a:rPr lang="ja-JP" altLang="en-US" sz="1500" dirty="0"/>
              <a:t>のピーク値</a:t>
            </a:r>
            <a:r>
              <a:rPr lang="en-US" altLang="ja-JP" sz="1500" dirty="0" err="1"/>
              <a:t>A</a:t>
            </a:r>
            <a:r>
              <a:rPr lang="en-US" altLang="ja-JP" sz="1500" baseline="-25000" dirty="0" err="1"/>
              <a:t>p</a:t>
            </a:r>
            <a:r>
              <a:rPr lang="ja-JP" altLang="en-US" sz="1500" dirty="0"/>
              <a:t>から振幅を計算</a:t>
            </a:r>
            <a:br>
              <a:rPr lang="en-US" altLang="ja-JP" sz="1500" dirty="0"/>
            </a:br>
            <a:r>
              <a:rPr lang="ja-JP" altLang="en-US" sz="1500" dirty="0"/>
              <a:t>振幅　</a:t>
            </a:r>
            <a:r>
              <a:rPr lang="ja-JP" altLang="en-US" sz="1500" dirty="0">
                <a:latin typeface="Times New Roman"/>
                <a:cs typeface="Times New Roman"/>
              </a:rPr>
              <a:t>≈　</a:t>
            </a:r>
            <a:r>
              <a:rPr lang="en-US" altLang="ja-JP" sz="1500" dirty="0">
                <a:cs typeface="Times New Roman"/>
              </a:rPr>
              <a:t>208 nm ×</a:t>
            </a:r>
            <a:r>
              <a:rPr lang="ja-JP" altLang="en-US" sz="1500" dirty="0">
                <a:cs typeface="Times New Roman"/>
              </a:rPr>
              <a:t>（</a:t>
            </a:r>
            <a:r>
              <a:rPr lang="en-US" altLang="ja-JP" sz="1500" dirty="0"/>
              <a:t> </a:t>
            </a:r>
            <a:r>
              <a:rPr lang="en-US" altLang="ja-JP" sz="1500" dirty="0" err="1"/>
              <a:t>A</a:t>
            </a:r>
            <a:r>
              <a:rPr lang="en-US" altLang="ja-JP" sz="1500" baseline="-25000" dirty="0" err="1"/>
              <a:t>p</a:t>
            </a:r>
            <a:r>
              <a:rPr lang="en-US" altLang="ja-JP" sz="1500" baseline="-25000" dirty="0"/>
              <a:t> </a:t>
            </a:r>
            <a:r>
              <a:rPr lang="en-US" altLang="ja-JP" sz="1500" dirty="0">
                <a:cs typeface="Times New Roman"/>
              </a:rPr>
              <a:t>/</a:t>
            </a:r>
            <a:r>
              <a:rPr lang="en-US" altLang="ja-JP" sz="1500" i="1" dirty="0"/>
              <a:t> </a:t>
            </a:r>
            <a:r>
              <a:rPr lang="en-US" altLang="ja-JP" sz="1500" i="1" dirty="0" err="1"/>
              <a:t>I</a:t>
            </a:r>
            <a:r>
              <a:rPr lang="en-US" altLang="ja-JP" sz="1500" baseline="-25000" dirty="0" err="1"/>
              <a:t>p</a:t>
            </a:r>
            <a:r>
              <a:rPr lang="en-US" altLang="ja-JP" sz="1500" baseline="-25000" dirty="0"/>
              <a:t>-p </a:t>
            </a:r>
            <a:r>
              <a:rPr lang="ja-JP" altLang="en-US" sz="1500" dirty="0">
                <a:cs typeface="Times New Roman"/>
              </a:rPr>
              <a:t>）</a:t>
            </a:r>
            <a:endParaRPr lang="ja-JP" altLang="en-US" sz="1500" baseline="-25000" dirty="0"/>
          </a:p>
          <a:p>
            <a:pPr>
              <a:lnSpc>
                <a:spcPts val="2100"/>
              </a:lnSpc>
            </a:pPr>
            <a:r>
              <a:rPr lang="ja-JP" altLang="en-US" sz="1500" dirty="0"/>
              <a:t>振幅が</a:t>
            </a:r>
            <a:r>
              <a:rPr lang="en-US" altLang="ja-JP" sz="1500" dirty="0"/>
              <a:t>10-20 nm</a:t>
            </a:r>
            <a:r>
              <a:rPr lang="ja-JP" altLang="en-US" sz="1500" dirty="0"/>
              <a:t>になるよう、①の値を再調整。（</a:t>
            </a:r>
            <a:r>
              <a:rPr lang="en-US" altLang="ja-JP" sz="1500" dirty="0"/>
              <a:t>0 </a:t>
            </a:r>
            <a:r>
              <a:rPr lang="en-US" altLang="ja-JP" sz="1500" dirty="0" err="1"/>
              <a:t>deg</a:t>
            </a:r>
            <a:r>
              <a:rPr lang="ja-JP" altLang="en-US" sz="1500" dirty="0"/>
              <a:t>入力してから）</a:t>
            </a:r>
            <a:r>
              <a:rPr lang="en-US" altLang="ja-JP" sz="1500" dirty="0"/>
              <a:t>Auto Phase</a:t>
            </a:r>
            <a:r>
              <a:rPr lang="ja-JP" altLang="en-US" sz="1500" dirty="0"/>
              <a:t>を行う。</a:t>
            </a:r>
            <a:br>
              <a:rPr lang="ja-JP" altLang="en-US" sz="1500" dirty="0"/>
            </a:br>
            <a:r>
              <a:rPr lang="ja-JP" altLang="en-US" sz="1500" u="sng" dirty="0"/>
              <a:t>この値</a:t>
            </a:r>
            <a:r>
              <a:rPr lang="ja-JP" altLang="en-US" sz="1500" dirty="0"/>
              <a:t>の８割程度の値が</a:t>
            </a:r>
            <a:r>
              <a:rPr lang="en-US" altLang="ja-JP" sz="1500" dirty="0"/>
              <a:t>HF 1 </a:t>
            </a:r>
            <a:r>
              <a:rPr lang="en-US" altLang="ja-JP" sz="1500" dirty="0" err="1"/>
              <a:t>Ampl</a:t>
            </a:r>
            <a:r>
              <a:rPr lang="ja-JP" altLang="en-US" sz="1500" dirty="0"/>
              <a:t>の</a:t>
            </a:r>
            <a:r>
              <a:rPr lang="en-US" altLang="ja-JP" sz="1500" dirty="0"/>
              <a:t>Line view</a:t>
            </a:r>
            <a:r>
              <a:rPr lang="ja-JP" altLang="en-US" sz="1500" dirty="0"/>
              <a:t>で見えるはず</a:t>
            </a:r>
          </a:p>
        </p:txBody>
      </p:sp>
      <p:sp>
        <p:nvSpPr>
          <p:cNvPr id="51" name="円/楕円 50"/>
          <p:cNvSpPr/>
          <p:nvPr/>
        </p:nvSpPr>
        <p:spPr>
          <a:xfrm>
            <a:off x="1580536" y="2564904"/>
            <a:ext cx="718677" cy="28803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矢印コネクタ 51"/>
          <p:cNvCxnSpPr>
            <a:stCxn id="10" idx="2"/>
          </p:cNvCxnSpPr>
          <p:nvPr/>
        </p:nvCxnSpPr>
        <p:spPr>
          <a:xfrm flipH="1" flipV="1">
            <a:off x="1962120" y="2803939"/>
            <a:ext cx="521225" cy="25251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ボックス 54"/>
          <p:cNvSpPr txBox="1"/>
          <p:nvPr/>
        </p:nvSpPr>
        <p:spPr>
          <a:xfrm>
            <a:off x="2494940" y="294015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⑤</a:t>
            </a:r>
          </a:p>
        </p:txBody>
      </p:sp>
      <p:sp>
        <p:nvSpPr>
          <p:cNvPr id="12" name="円/楕円 11"/>
          <p:cNvSpPr/>
          <p:nvPr/>
        </p:nvSpPr>
        <p:spPr>
          <a:xfrm>
            <a:off x="2828202" y="4697039"/>
            <a:ext cx="519662" cy="302565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/>
          <p:cNvCxnSpPr/>
          <p:nvPr/>
        </p:nvCxnSpPr>
        <p:spPr>
          <a:xfrm flipV="1">
            <a:off x="3131839" y="3861048"/>
            <a:ext cx="2058138" cy="835992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12</a:t>
            </a:fld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6181934" y="5375097"/>
            <a:ext cx="0" cy="949398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875600" y="4989326"/>
            <a:ext cx="782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i="1" dirty="0" err="1">
                <a:solidFill>
                  <a:srgbClr val="FFFF00"/>
                </a:solidFill>
              </a:rPr>
              <a:t>f</a:t>
            </a:r>
            <a:r>
              <a:rPr kumimoji="1" lang="en-US" altLang="ja-JP" sz="1500" i="1" baseline="-25000" dirty="0" err="1">
                <a:solidFill>
                  <a:srgbClr val="FFFF00"/>
                </a:solidFill>
              </a:rPr>
              <a:t>r</a:t>
            </a:r>
            <a:r>
              <a:rPr kumimoji="1" lang="en-US" altLang="ja-JP" sz="1500" baseline="-25000" dirty="0" err="1">
                <a:solidFill>
                  <a:srgbClr val="FFFF00"/>
                </a:solidFill>
              </a:rPr>
              <a:t>esonance</a:t>
            </a:r>
            <a:endParaRPr kumimoji="1" lang="ja-JP" altLang="en-US" sz="1500" baseline="-25000" dirty="0">
              <a:solidFill>
                <a:srgbClr val="FFFF00"/>
              </a:solidFill>
            </a:endParaRPr>
          </a:p>
        </p:txBody>
      </p:sp>
      <p:cxnSp>
        <p:nvCxnSpPr>
          <p:cNvPr id="43" name="直線矢印コネクタ 42"/>
          <p:cNvCxnSpPr/>
          <p:nvPr/>
        </p:nvCxnSpPr>
        <p:spPr>
          <a:xfrm>
            <a:off x="5946138" y="5507097"/>
            <a:ext cx="497350" cy="421317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テキスト ボックス 46"/>
          <p:cNvSpPr txBox="1"/>
          <p:nvPr/>
        </p:nvSpPr>
        <p:spPr>
          <a:xfrm>
            <a:off x="4673259" y="5696193"/>
            <a:ext cx="14237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>
                <a:solidFill>
                  <a:srgbClr val="FFFF00"/>
                </a:solidFill>
              </a:rPr>
              <a:t>Inverse Polarity</a:t>
            </a:r>
          </a:p>
          <a:p>
            <a:r>
              <a:rPr lang="en-US" altLang="ja-JP" sz="1500" dirty="0">
                <a:solidFill>
                  <a:srgbClr val="FFFF00"/>
                </a:solidFill>
              </a:rPr>
              <a:t>(PLL: </a:t>
            </a:r>
            <a:r>
              <a:rPr lang="ja-JP" altLang="en-US" sz="1500" dirty="0">
                <a:solidFill>
                  <a:srgbClr val="FFFF00"/>
                </a:solidFill>
              </a:rPr>
              <a:t>次ページ）</a:t>
            </a:r>
            <a:endParaRPr kumimoji="1" lang="ja-JP" altLang="en-US" sz="1500" dirty="0">
              <a:solidFill>
                <a:srgbClr val="FFFF00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06617" y="3280353"/>
            <a:ext cx="4580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/>
              <a:t>※</a:t>
            </a:r>
            <a:r>
              <a:rPr lang="ja-JP" altLang="en-US" sz="1400" dirty="0"/>
              <a:t>　⑤で</a:t>
            </a:r>
            <a:r>
              <a:rPr lang="en-US" altLang="ja-JP" sz="1400" dirty="0" err="1"/>
              <a:t>Aexc</a:t>
            </a:r>
            <a:r>
              <a:rPr lang="ja-JP" altLang="en-US" sz="1400" dirty="0"/>
              <a:t>に小さい値</a:t>
            </a:r>
            <a:r>
              <a:rPr lang="en-US" altLang="ja-JP" sz="1400" dirty="0"/>
              <a:t>(~</a:t>
            </a:r>
            <a:r>
              <a:rPr lang="ja-JP" altLang="en-US" sz="1400" dirty="0"/>
              <a:t> </a:t>
            </a:r>
            <a:r>
              <a:rPr lang="en-US" altLang="ja-JP" sz="1400" dirty="0"/>
              <a:t>30</a:t>
            </a:r>
            <a:r>
              <a:rPr lang="ja-JP" altLang="en-US" sz="1400" dirty="0"/>
              <a:t> </a:t>
            </a:r>
            <a:r>
              <a:rPr lang="en-US" altLang="ja-JP" sz="1400" dirty="0" err="1"/>
              <a:t>uV</a:t>
            </a:r>
            <a:r>
              <a:rPr lang="en-US" altLang="ja-JP" sz="1400" dirty="0"/>
              <a:t>)</a:t>
            </a:r>
            <a:r>
              <a:rPr lang="ja-JP" altLang="en-US" sz="1400" dirty="0"/>
              <a:t>を入れても共振しないことがあるが、このときはソフトウェアを再起動する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6938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23" t="42833" r="38292" b="32244"/>
          <a:stretch/>
        </p:blipFill>
        <p:spPr>
          <a:xfrm>
            <a:off x="1228891" y="451367"/>
            <a:ext cx="4563918" cy="2950595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60314" y="87015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6</a:t>
            </a:r>
            <a:r>
              <a:rPr kumimoji="1" lang="en-US" altLang="ja-JP" sz="2400" dirty="0"/>
              <a:t>. PLL</a:t>
            </a:r>
            <a:endParaRPr kumimoji="1" lang="ja-JP" altLang="en-US" sz="24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61893" y="4154839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②：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762861" y="4153287"/>
            <a:ext cx="7409539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PLL</a:t>
            </a:r>
            <a:r>
              <a:rPr lang="ja-JP" altLang="en-US" sz="1500" dirty="0"/>
              <a:t>の周波数レンジを、共鳴周波数トラックが外れることのないように設定し直す（赤のマーカーが、スキャン中にレンジの中央付近で揺れているように）。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ja-JP" altLang="en-US" sz="1500" dirty="0"/>
              <a:t>（共鳴カーブ取得の際、レンジを拡大して取っていると、ここに初期値としてごく狭いレンジが選択されているので注意）。</a:t>
            </a:r>
            <a:br>
              <a:rPr lang="en-US" altLang="ja-JP" sz="1500" dirty="0"/>
            </a:br>
            <a:r>
              <a:rPr lang="en-US" altLang="ja-JP" sz="1500" dirty="0"/>
              <a:t>Inv. Polarity</a:t>
            </a:r>
            <a:r>
              <a:rPr lang="ja-JP" altLang="en-US" sz="1500" dirty="0"/>
              <a:t>を選択。（</a:t>
            </a:r>
            <a:r>
              <a:rPr lang="en-US" altLang="ja-JP" sz="1500" i="1" dirty="0" err="1"/>
              <a:t>f</a:t>
            </a:r>
            <a:r>
              <a:rPr lang="en-US" altLang="ja-JP" sz="1500" baseline="-25000" dirty="0" err="1"/>
              <a:t>excite</a:t>
            </a:r>
            <a:r>
              <a:rPr lang="ja-JP" altLang="en-US" sz="1500" dirty="0"/>
              <a:t>（出力）を増やすと</a:t>
            </a:r>
            <a:r>
              <a:rPr lang="en-US" altLang="ja-JP" sz="1500" dirty="0"/>
              <a:t>phase</a:t>
            </a:r>
            <a:r>
              <a:rPr lang="ja-JP" altLang="en-US" sz="1500" dirty="0"/>
              <a:t>（入力）が減るため。）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br>
              <a:rPr lang="en-US" altLang="ja-JP" sz="1500" dirty="0"/>
            </a:br>
            <a:r>
              <a:rPr lang="en-US" altLang="ja-JP" sz="1500" dirty="0"/>
              <a:t>P, I</a:t>
            </a:r>
            <a:r>
              <a:rPr lang="ja-JP" altLang="en-US" sz="1500" dirty="0"/>
              <a:t>の値は</a:t>
            </a:r>
            <a:r>
              <a:rPr lang="en-US" altLang="ja-JP" sz="1500" dirty="0" err="1"/>
              <a:t>Setpoint</a:t>
            </a:r>
            <a:r>
              <a:rPr lang="en-US" altLang="ja-JP" sz="1500" dirty="0"/>
              <a:t> Modulation</a:t>
            </a:r>
            <a:r>
              <a:rPr lang="ja-JP" altLang="en-US" sz="1500" dirty="0"/>
              <a:t>を使って</a:t>
            </a:r>
            <a:r>
              <a:rPr lang="en-US" altLang="ja-JP" sz="1500" dirty="0"/>
              <a:t>optimize</a:t>
            </a:r>
            <a:r>
              <a:rPr lang="ja-JP" altLang="en-US" sz="1500" dirty="0"/>
              <a:t>するとよい（次ページ）。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en-US" altLang="ja-JP" sz="1500" dirty="0"/>
              <a:t>PLL</a:t>
            </a:r>
            <a:r>
              <a:rPr lang="ja-JP" altLang="en-US" sz="1500" dirty="0"/>
              <a:t>が（</a:t>
            </a:r>
            <a:r>
              <a:rPr lang="en-US" altLang="ja-JP" sz="1500" dirty="0"/>
              <a:t>out of range</a:t>
            </a:r>
            <a:r>
              <a:rPr lang="ja-JP" altLang="en-US" sz="1500" dirty="0"/>
              <a:t>で）共鳴周波数をトラックできなくなると、</a:t>
            </a:r>
            <a:r>
              <a:rPr lang="en-US" altLang="ja-JP" sz="1500" dirty="0"/>
              <a:t>HF 1 </a:t>
            </a:r>
            <a:r>
              <a:rPr lang="en-US" altLang="ja-JP" sz="1500" dirty="0" err="1"/>
              <a:t>Ampl</a:t>
            </a:r>
            <a:r>
              <a:rPr lang="ja-JP" altLang="en-US" sz="1500" dirty="0"/>
              <a:t>が</a:t>
            </a:r>
            <a:br>
              <a:rPr lang="en-US" altLang="ja-JP" sz="1500" dirty="0"/>
            </a:br>
            <a:r>
              <a:rPr lang="ja-JP" altLang="en-US" sz="1500" dirty="0"/>
              <a:t>ほぼ</a:t>
            </a:r>
            <a:r>
              <a:rPr lang="en-US" altLang="ja-JP" sz="1500" dirty="0"/>
              <a:t>0</a:t>
            </a:r>
            <a:r>
              <a:rPr lang="ja-JP" altLang="en-US" sz="1500" dirty="0"/>
              <a:t>になるので、常に</a:t>
            </a:r>
            <a:r>
              <a:rPr lang="en-US" altLang="ja-JP" sz="1500" dirty="0"/>
              <a:t>HF 1 </a:t>
            </a:r>
            <a:r>
              <a:rPr lang="en-US" altLang="ja-JP" sz="1500" dirty="0" err="1"/>
              <a:t>Ampl</a:t>
            </a:r>
            <a:r>
              <a:rPr lang="ja-JP" altLang="en-US" sz="1500" dirty="0"/>
              <a:t>の</a:t>
            </a:r>
            <a:r>
              <a:rPr lang="en-US" altLang="ja-JP" sz="1500" dirty="0"/>
              <a:t>Line View</a:t>
            </a:r>
            <a:r>
              <a:rPr lang="ja-JP" altLang="en-US" sz="1500" dirty="0"/>
              <a:t>を見ておくとよい。</a:t>
            </a:r>
          </a:p>
        </p:txBody>
      </p:sp>
      <p:sp>
        <p:nvSpPr>
          <p:cNvPr id="55" name="円/楕円 54"/>
          <p:cNvSpPr/>
          <p:nvPr/>
        </p:nvSpPr>
        <p:spPr>
          <a:xfrm>
            <a:off x="3504759" y="895966"/>
            <a:ext cx="750631" cy="2230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矢印コネクタ 58"/>
          <p:cNvCxnSpPr/>
          <p:nvPr/>
        </p:nvCxnSpPr>
        <p:spPr>
          <a:xfrm flipH="1">
            <a:off x="4369204" y="819833"/>
            <a:ext cx="353816" cy="11477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>
            <a:off x="4723020" y="65055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①</a:t>
            </a:r>
            <a:endParaRPr kumimoji="1" lang="ja-JP" altLang="en-US" sz="1600" b="1" dirty="0"/>
          </a:p>
        </p:txBody>
      </p:sp>
      <p:sp>
        <p:nvSpPr>
          <p:cNvPr id="76" name="円/楕円 75"/>
          <p:cNvSpPr/>
          <p:nvPr/>
        </p:nvSpPr>
        <p:spPr>
          <a:xfrm>
            <a:off x="3481303" y="1436300"/>
            <a:ext cx="1740919" cy="4320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8" name="直線矢印コネクタ 77"/>
          <p:cNvCxnSpPr/>
          <p:nvPr/>
        </p:nvCxnSpPr>
        <p:spPr>
          <a:xfrm flipV="1">
            <a:off x="4154612" y="1925708"/>
            <a:ext cx="261214" cy="13943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テキスト ボックス 78"/>
          <p:cNvSpPr txBox="1"/>
          <p:nvPr/>
        </p:nvSpPr>
        <p:spPr>
          <a:xfrm>
            <a:off x="3768520" y="190077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②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5245" y="3565603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①：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76213" y="3564051"/>
            <a:ext cx="759233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PLL</a:t>
            </a:r>
            <a:r>
              <a:rPr lang="ja-JP" altLang="en-US" sz="1500" dirty="0"/>
              <a:t>を</a:t>
            </a:r>
            <a:r>
              <a:rPr lang="en-US" altLang="ja-JP" sz="1500" dirty="0"/>
              <a:t>ON</a:t>
            </a:r>
            <a:r>
              <a:rPr lang="ja-JP" altLang="en-US" sz="1500" dirty="0"/>
              <a:t>にする。（</a:t>
            </a:r>
            <a:r>
              <a:rPr lang="en-US" altLang="ja-JP" sz="1500" dirty="0"/>
              <a:t>P: 200u,  I: 6mHz</a:t>
            </a:r>
            <a:r>
              <a:rPr lang="ja-JP" altLang="en-US" sz="1500" dirty="0" err="1"/>
              <a:t>ぐらい</a:t>
            </a:r>
            <a:r>
              <a:rPr lang="ja-JP" altLang="en-US" sz="1500" dirty="0"/>
              <a:t>から。微調は</a:t>
            </a:r>
            <a:r>
              <a:rPr lang="en-US" altLang="ja-JP" sz="1500" dirty="0" err="1"/>
              <a:t>Setpoint</a:t>
            </a:r>
            <a:r>
              <a:rPr lang="en-US" altLang="ja-JP" sz="1500" dirty="0"/>
              <a:t> Modulation</a:t>
            </a:r>
            <a:r>
              <a:rPr lang="ja-JP" altLang="en-US" sz="1500" dirty="0"/>
              <a:t>を利用してもよい。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en-US" altLang="ja-JP" sz="1500" dirty="0"/>
              <a:t>I</a:t>
            </a:r>
            <a:r>
              <a:rPr lang="ja-JP" altLang="en-US" sz="1500" dirty="0"/>
              <a:t>を小さくすると</a:t>
            </a:r>
            <a:r>
              <a:rPr lang="en-US" altLang="ja-JP" sz="1500" dirty="0" err="1"/>
              <a:t>df</a:t>
            </a:r>
            <a:r>
              <a:rPr lang="ja-JP" altLang="en-US" sz="1500" dirty="0"/>
              <a:t>のノイズは小さい）</a:t>
            </a:r>
            <a:endParaRPr lang="en-US" altLang="ja-JP" sz="1500" dirty="0"/>
          </a:p>
        </p:txBody>
      </p:sp>
      <p:sp>
        <p:nvSpPr>
          <p:cNvPr id="24" name="円/楕円 23"/>
          <p:cNvSpPr/>
          <p:nvPr/>
        </p:nvSpPr>
        <p:spPr>
          <a:xfrm>
            <a:off x="5255894" y="894847"/>
            <a:ext cx="511157" cy="216549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 flipV="1">
            <a:off x="4159974" y="1981628"/>
            <a:ext cx="1062248" cy="11948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/>
          <p:cNvCxnSpPr/>
          <p:nvPr/>
        </p:nvCxnSpPr>
        <p:spPr>
          <a:xfrm>
            <a:off x="5917386" y="1389937"/>
            <a:ext cx="0" cy="1072281"/>
          </a:xfrm>
          <a:prstGeom prst="straightConnector1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6044412" y="1459376"/>
            <a:ext cx="2880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マーカーの揺れが丁度いい具合に収まるように、</a:t>
            </a:r>
            <a:r>
              <a:rPr kumimoji="1" lang="en-US" altLang="ja-JP" sz="1500" dirty="0"/>
              <a:t>Min</a:t>
            </a:r>
            <a:r>
              <a:rPr kumimoji="1" lang="ja-JP" altLang="en-US" sz="1500" dirty="0"/>
              <a:t>と</a:t>
            </a:r>
            <a:r>
              <a:rPr kumimoji="1" lang="en-US" altLang="ja-JP" sz="1500" dirty="0"/>
              <a:t>Max</a:t>
            </a:r>
            <a:r>
              <a:rPr kumimoji="1" lang="ja-JP" altLang="en-US" sz="1500" dirty="0"/>
              <a:t>を調整</a:t>
            </a:r>
            <a:endParaRPr kumimoji="1" lang="en-US" altLang="ja-JP" sz="1500" dirty="0"/>
          </a:p>
          <a:p>
            <a:pPr>
              <a:lnSpc>
                <a:spcPts val="2100"/>
              </a:lnSpc>
            </a:pPr>
            <a:r>
              <a:rPr lang="ja-JP" altLang="en-US" sz="1500" dirty="0"/>
              <a:t>（</a:t>
            </a:r>
            <a:r>
              <a:rPr lang="en-US" altLang="ja-JP" sz="1500" dirty="0"/>
              <a:t>Min</a:t>
            </a:r>
            <a:r>
              <a:rPr lang="ja-JP" altLang="en-US" sz="1500" dirty="0"/>
              <a:t>と</a:t>
            </a:r>
            <a:r>
              <a:rPr lang="en-US" altLang="ja-JP" sz="1500" dirty="0"/>
              <a:t>Max</a:t>
            </a:r>
            <a:r>
              <a:rPr lang="ja-JP" altLang="en-US" sz="1500" dirty="0"/>
              <a:t>を広くとりすぎると、周波数調整の分解能が落ちる）</a:t>
            </a:r>
            <a:endParaRPr lang="en-US" altLang="ja-JP" sz="15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4364062" y="2146303"/>
            <a:ext cx="883918" cy="290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4133556" y="2153348"/>
            <a:ext cx="281549" cy="605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7155738" y="5274843"/>
            <a:ext cx="0" cy="9839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7155738" y="6272671"/>
            <a:ext cx="1359768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8541602" y="6111088"/>
            <a:ext cx="54399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i="1" dirty="0" err="1"/>
              <a:t>f</a:t>
            </a:r>
            <a:r>
              <a:rPr kumimoji="1" lang="en-US" altLang="ja-JP" sz="1500" baseline="-25000" dirty="0" err="1"/>
              <a:t>excite</a:t>
            </a:r>
            <a:endParaRPr kumimoji="1" lang="ja-JP" altLang="en-US" sz="1500" baseline="-25000" dirty="0"/>
          </a:p>
        </p:txBody>
      </p:sp>
      <p:sp>
        <p:nvSpPr>
          <p:cNvPr id="30" name="テキスト ボックス 29"/>
          <p:cNvSpPr txBox="1"/>
          <p:nvPr/>
        </p:nvSpPr>
        <p:spPr>
          <a:xfrm rot="16200000">
            <a:off x="6633313" y="5372171"/>
            <a:ext cx="6479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Phase</a:t>
            </a:r>
            <a:endParaRPr kumimoji="1" lang="ja-JP" altLang="en-US" sz="1500" dirty="0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7886066" y="5619321"/>
            <a:ext cx="72008" cy="2949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/>
          <p:cNvSpPr/>
          <p:nvPr/>
        </p:nvSpPr>
        <p:spPr>
          <a:xfrm>
            <a:off x="7866757" y="5385272"/>
            <a:ext cx="12473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500" dirty="0"/>
              <a:t>Inv. Polarity</a:t>
            </a:r>
            <a:endParaRPr lang="ja-JP" altLang="en-US" sz="1500" dirty="0"/>
          </a:p>
        </p:txBody>
      </p:sp>
      <p:sp>
        <p:nvSpPr>
          <p:cNvPr id="3" name="フリーフォーム 2"/>
          <p:cNvSpPr/>
          <p:nvPr/>
        </p:nvSpPr>
        <p:spPr>
          <a:xfrm>
            <a:off x="7239469" y="5369311"/>
            <a:ext cx="1192305" cy="795006"/>
          </a:xfrm>
          <a:custGeom>
            <a:avLst/>
            <a:gdLst>
              <a:gd name="connsiteX0" fmla="*/ 0 w 1224899"/>
              <a:gd name="connsiteY0" fmla="*/ 0 h 905470"/>
              <a:gd name="connsiteX1" fmla="*/ 448235 w 1224899"/>
              <a:gd name="connsiteY1" fmla="*/ 89647 h 905470"/>
              <a:gd name="connsiteX2" fmla="*/ 582706 w 1224899"/>
              <a:gd name="connsiteY2" fmla="*/ 358588 h 905470"/>
              <a:gd name="connsiteX3" fmla="*/ 636494 w 1224899"/>
              <a:gd name="connsiteY3" fmla="*/ 681318 h 905470"/>
              <a:gd name="connsiteX4" fmla="*/ 708211 w 1224899"/>
              <a:gd name="connsiteY4" fmla="*/ 851647 h 905470"/>
              <a:gd name="connsiteX5" fmla="*/ 1057835 w 1224899"/>
              <a:gd name="connsiteY5" fmla="*/ 905435 h 905470"/>
              <a:gd name="connsiteX6" fmla="*/ 1210235 w 1224899"/>
              <a:gd name="connsiteY6" fmla="*/ 860612 h 905470"/>
              <a:gd name="connsiteX7" fmla="*/ 1210235 w 1224899"/>
              <a:gd name="connsiteY7" fmla="*/ 905435 h 905470"/>
              <a:gd name="connsiteX0" fmla="*/ 0 w 1210235"/>
              <a:gd name="connsiteY0" fmla="*/ 0 h 905470"/>
              <a:gd name="connsiteX1" fmla="*/ 448235 w 1210235"/>
              <a:gd name="connsiteY1" fmla="*/ 89647 h 905470"/>
              <a:gd name="connsiteX2" fmla="*/ 582706 w 1210235"/>
              <a:gd name="connsiteY2" fmla="*/ 358588 h 905470"/>
              <a:gd name="connsiteX3" fmla="*/ 636494 w 1210235"/>
              <a:gd name="connsiteY3" fmla="*/ 681318 h 905470"/>
              <a:gd name="connsiteX4" fmla="*/ 708211 w 1210235"/>
              <a:gd name="connsiteY4" fmla="*/ 851647 h 905470"/>
              <a:gd name="connsiteX5" fmla="*/ 1057835 w 1210235"/>
              <a:gd name="connsiteY5" fmla="*/ 905435 h 905470"/>
              <a:gd name="connsiteX6" fmla="*/ 1210235 w 1210235"/>
              <a:gd name="connsiteY6" fmla="*/ 860612 h 905470"/>
              <a:gd name="connsiteX0" fmla="*/ 0 w 1210235"/>
              <a:gd name="connsiteY0" fmla="*/ 0 h 923365"/>
              <a:gd name="connsiteX1" fmla="*/ 448235 w 1210235"/>
              <a:gd name="connsiteY1" fmla="*/ 89647 h 923365"/>
              <a:gd name="connsiteX2" fmla="*/ 582706 w 1210235"/>
              <a:gd name="connsiteY2" fmla="*/ 358588 h 923365"/>
              <a:gd name="connsiteX3" fmla="*/ 636494 w 1210235"/>
              <a:gd name="connsiteY3" fmla="*/ 681318 h 923365"/>
              <a:gd name="connsiteX4" fmla="*/ 708211 w 1210235"/>
              <a:gd name="connsiteY4" fmla="*/ 851647 h 923365"/>
              <a:gd name="connsiteX5" fmla="*/ 1057835 w 1210235"/>
              <a:gd name="connsiteY5" fmla="*/ 905435 h 923365"/>
              <a:gd name="connsiteX6" fmla="*/ 1210235 w 1210235"/>
              <a:gd name="connsiteY6" fmla="*/ 923365 h 923365"/>
              <a:gd name="connsiteX0" fmla="*/ 0 w 1210235"/>
              <a:gd name="connsiteY0" fmla="*/ 0 h 923365"/>
              <a:gd name="connsiteX1" fmla="*/ 448235 w 1210235"/>
              <a:gd name="connsiteY1" fmla="*/ 89647 h 923365"/>
              <a:gd name="connsiteX2" fmla="*/ 582706 w 1210235"/>
              <a:gd name="connsiteY2" fmla="*/ 358588 h 923365"/>
              <a:gd name="connsiteX3" fmla="*/ 636494 w 1210235"/>
              <a:gd name="connsiteY3" fmla="*/ 681318 h 923365"/>
              <a:gd name="connsiteX4" fmla="*/ 708211 w 1210235"/>
              <a:gd name="connsiteY4" fmla="*/ 851647 h 923365"/>
              <a:gd name="connsiteX5" fmla="*/ 995082 w 1210235"/>
              <a:gd name="connsiteY5" fmla="*/ 896470 h 923365"/>
              <a:gd name="connsiteX6" fmla="*/ 1210235 w 1210235"/>
              <a:gd name="connsiteY6" fmla="*/ 923365 h 923365"/>
              <a:gd name="connsiteX0" fmla="*/ 0 w 1192305"/>
              <a:gd name="connsiteY0" fmla="*/ 0 h 905435"/>
              <a:gd name="connsiteX1" fmla="*/ 448235 w 1192305"/>
              <a:gd name="connsiteY1" fmla="*/ 89647 h 905435"/>
              <a:gd name="connsiteX2" fmla="*/ 582706 w 1192305"/>
              <a:gd name="connsiteY2" fmla="*/ 358588 h 905435"/>
              <a:gd name="connsiteX3" fmla="*/ 636494 w 1192305"/>
              <a:gd name="connsiteY3" fmla="*/ 681318 h 905435"/>
              <a:gd name="connsiteX4" fmla="*/ 708211 w 1192305"/>
              <a:gd name="connsiteY4" fmla="*/ 851647 h 905435"/>
              <a:gd name="connsiteX5" fmla="*/ 995082 w 1192305"/>
              <a:gd name="connsiteY5" fmla="*/ 896470 h 905435"/>
              <a:gd name="connsiteX6" fmla="*/ 1192305 w 1192305"/>
              <a:gd name="connsiteY6" fmla="*/ 905435 h 905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2305" h="905435">
                <a:moveTo>
                  <a:pt x="0" y="0"/>
                </a:moveTo>
                <a:cubicBezTo>
                  <a:pt x="175558" y="14941"/>
                  <a:pt x="351117" y="29882"/>
                  <a:pt x="448235" y="89647"/>
                </a:cubicBezTo>
                <a:cubicBezTo>
                  <a:pt x="545353" y="149412"/>
                  <a:pt x="551330" y="259976"/>
                  <a:pt x="582706" y="358588"/>
                </a:cubicBezTo>
                <a:cubicBezTo>
                  <a:pt x="614082" y="457200"/>
                  <a:pt x="615577" y="599142"/>
                  <a:pt x="636494" y="681318"/>
                </a:cubicBezTo>
                <a:cubicBezTo>
                  <a:pt x="657411" y="763494"/>
                  <a:pt x="648446" y="815788"/>
                  <a:pt x="708211" y="851647"/>
                </a:cubicBezTo>
                <a:cubicBezTo>
                  <a:pt x="767976" y="887506"/>
                  <a:pt x="914400" y="887505"/>
                  <a:pt x="995082" y="896470"/>
                </a:cubicBezTo>
                <a:cubicBezTo>
                  <a:pt x="1075764" y="905435"/>
                  <a:pt x="1166905" y="905435"/>
                  <a:pt x="1192305" y="90543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>
            <a:off x="7209528" y="5793709"/>
            <a:ext cx="1076947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/>
          <p:cNvSpPr/>
          <p:nvPr/>
        </p:nvSpPr>
        <p:spPr>
          <a:xfrm>
            <a:off x="8261896" y="5632126"/>
            <a:ext cx="70259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500" dirty="0"/>
              <a:t>0°</a:t>
            </a:r>
            <a:endParaRPr lang="ja-JP" altLang="en-US" sz="1500" dirty="0"/>
          </a:p>
        </p:txBody>
      </p:sp>
      <p:cxnSp>
        <p:nvCxnSpPr>
          <p:cNvPr id="36" name="直線コネクタ 35"/>
          <p:cNvCxnSpPr/>
          <p:nvPr/>
        </p:nvCxnSpPr>
        <p:spPr>
          <a:xfrm flipV="1">
            <a:off x="7853552" y="5385272"/>
            <a:ext cx="0" cy="87843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7563623" y="5043740"/>
            <a:ext cx="7825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i="1" dirty="0" err="1"/>
              <a:t>f</a:t>
            </a:r>
            <a:r>
              <a:rPr kumimoji="1" lang="en-US" altLang="ja-JP" sz="1500" baseline="-25000" dirty="0" err="1"/>
              <a:t>resonance</a:t>
            </a:r>
            <a:endParaRPr kumimoji="1" lang="ja-JP" altLang="en-US" sz="1500" baseline="-25000" dirty="0"/>
          </a:p>
        </p:txBody>
      </p:sp>
    </p:spTree>
    <p:extLst>
      <p:ext uri="{BB962C8B-B14F-4D97-AF65-F5344CB8AC3E}">
        <p14:creationId xmlns:p14="http://schemas.microsoft.com/office/powerpoint/2010/main" val="90503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33" t="36655" r="13464" b="24373"/>
          <a:stretch/>
        </p:blipFill>
        <p:spPr>
          <a:xfrm>
            <a:off x="238641" y="708338"/>
            <a:ext cx="8759609" cy="435399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788364" y="548680"/>
            <a:ext cx="3209886" cy="182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60314" y="87015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6</a:t>
            </a:r>
            <a:r>
              <a:rPr kumimoji="1" lang="en-US" altLang="ja-JP" sz="2400" dirty="0"/>
              <a:t>. PLL</a:t>
            </a:r>
            <a:r>
              <a:rPr lang="en-US" altLang="ja-JP" sz="2400" dirty="0"/>
              <a:t> : Appendix</a:t>
            </a:r>
            <a:endParaRPr kumimoji="1" lang="ja-JP" altLang="en-US" sz="24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88054" y="6183234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②：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55" name="円/楕円 54"/>
          <p:cNvSpPr/>
          <p:nvPr/>
        </p:nvSpPr>
        <p:spPr>
          <a:xfrm>
            <a:off x="3029347" y="974804"/>
            <a:ext cx="1935442" cy="3530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矢印コネクタ 58"/>
          <p:cNvCxnSpPr/>
          <p:nvPr/>
        </p:nvCxnSpPr>
        <p:spPr>
          <a:xfrm flipH="1" flipV="1">
            <a:off x="4787882" y="1263511"/>
            <a:ext cx="1296286" cy="5424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/>
          <p:cNvSpPr txBox="1"/>
          <p:nvPr/>
        </p:nvSpPr>
        <p:spPr>
          <a:xfrm>
            <a:off x="6084168" y="170080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①</a:t>
            </a:r>
            <a:endParaRPr kumimoji="1" lang="ja-JP" altLang="en-US" sz="16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01406" y="5328103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①：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802374" y="5306547"/>
            <a:ext cx="7900304" cy="883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 err="1"/>
              <a:t>SetPoint</a:t>
            </a:r>
            <a:r>
              <a:rPr lang="en-US" altLang="ja-JP" sz="1500" dirty="0"/>
              <a:t> Mod.</a:t>
            </a:r>
            <a:r>
              <a:rPr lang="ja-JP" altLang="en-US" sz="1500" dirty="0"/>
              <a:t>で</a:t>
            </a:r>
            <a:r>
              <a:rPr lang="en-US" altLang="ja-JP" sz="1500" dirty="0"/>
              <a:t>OFF</a:t>
            </a:r>
            <a:r>
              <a:rPr lang="ja-JP" altLang="en-US" sz="1500" dirty="0"/>
              <a:t>から</a:t>
            </a:r>
            <a:r>
              <a:rPr lang="en-US" altLang="ja-JP" sz="1500" dirty="0"/>
              <a:t>Periodic Rectangle</a:t>
            </a:r>
            <a:r>
              <a:rPr lang="ja-JP" altLang="en-US" sz="1500" dirty="0"/>
              <a:t>を選択。　</a:t>
            </a:r>
            <a:r>
              <a:rPr lang="en-US" altLang="ja-JP" sz="1500" dirty="0"/>
              <a:t>HF 1 Phase</a:t>
            </a:r>
            <a:r>
              <a:rPr lang="ja-JP" altLang="en-US" sz="1500" dirty="0"/>
              <a:t>を</a:t>
            </a:r>
            <a:r>
              <a:rPr lang="en-US" altLang="ja-JP" sz="1500" dirty="0"/>
              <a:t>Line view</a:t>
            </a:r>
            <a:r>
              <a:rPr lang="ja-JP" altLang="en-US" sz="1500" dirty="0"/>
              <a:t>で見ながら、矩形波が</a:t>
            </a:r>
            <a:br>
              <a:rPr lang="en-US" altLang="ja-JP" sz="1500" dirty="0"/>
            </a:br>
            <a:r>
              <a:rPr lang="ja-JP" altLang="en-US" sz="1500" dirty="0"/>
              <a:t>きれいに見えるように、</a:t>
            </a:r>
            <a:r>
              <a:rPr lang="en-US" altLang="ja-JP" sz="1500" dirty="0"/>
              <a:t>P, I</a:t>
            </a:r>
            <a:r>
              <a:rPr lang="ja-JP" altLang="en-US" sz="1500" dirty="0"/>
              <a:t>の値を調整（基本は増やせば良いが、</a:t>
            </a:r>
            <a:r>
              <a:rPr lang="ja-JP" altLang="en-US" sz="1500" dirty="0">
                <a:solidFill>
                  <a:srgbClr val="FF0000"/>
                </a:solidFill>
              </a:rPr>
              <a:t>発振しないように注意</a:t>
            </a:r>
            <a:r>
              <a:rPr lang="ja-JP" altLang="en-US" sz="1500" dirty="0"/>
              <a:t>）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ja-JP" altLang="en-US" sz="1500" dirty="0"/>
              <a:t>（</a:t>
            </a:r>
            <a:r>
              <a:rPr lang="en-US" altLang="ja-JP" sz="1500" dirty="0"/>
              <a:t>P, I</a:t>
            </a:r>
            <a:r>
              <a:rPr lang="ja-JP" altLang="en-US" sz="1500" dirty="0"/>
              <a:t>の値を調整するために、仮想的な参照信号を入れている）</a:t>
            </a:r>
            <a:endParaRPr lang="en-US" altLang="ja-JP" sz="15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8256093" y="2611885"/>
            <a:ext cx="883918" cy="2901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/>
        </p:nvCxnSpPr>
        <p:spPr>
          <a:xfrm flipH="1">
            <a:off x="2190219" y="2611885"/>
            <a:ext cx="941621" cy="22467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/>
          <p:nvPr/>
        </p:nvCxnSpPr>
        <p:spPr>
          <a:xfrm flipV="1">
            <a:off x="2187162" y="2611885"/>
            <a:ext cx="2795557" cy="22467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91833" y="6208992"/>
            <a:ext cx="41165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500" dirty="0" err="1">
                <a:solidFill>
                  <a:prstClr val="black"/>
                </a:solidFill>
              </a:rPr>
              <a:t>SetPoint</a:t>
            </a:r>
            <a:r>
              <a:rPr lang="en-US" altLang="ja-JP" sz="1500" dirty="0">
                <a:solidFill>
                  <a:prstClr val="black"/>
                </a:solidFill>
              </a:rPr>
              <a:t> Mod.</a:t>
            </a:r>
            <a:r>
              <a:rPr lang="ja-JP" altLang="en-US" sz="1500" dirty="0">
                <a:solidFill>
                  <a:prstClr val="black"/>
                </a:solidFill>
              </a:rPr>
              <a:t>で</a:t>
            </a:r>
            <a:r>
              <a:rPr lang="en-US" altLang="ja-JP" sz="1500" dirty="0">
                <a:solidFill>
                  <a:prstClr val="black"/>
                </a:solidFill>
              </a:rPr>
              <a:t>Periodic Rectangle</a:t>
            </a:r>
            <a:r>
              <a:rPr lang="ja-JP" altLang="en-US" sz="1500" dirty="0">
                <a:solidFill>
                  <a:prstClr val="black"/>
                </a:solidFill>
              </a:rPr>
              <a:t>から</a:t>
            </a:r>
            <a:r>
              <a:rPr lang="en-US" altLang="ja-JP" sz="1500" dirty="0">
                <a:solidFill>
                  <a:srgbClr val="FF0000"/>
                </a:solidFill>
              </a:rPr>
              <a:t>OFF</a:t>
            </a:r>
            <a:r>
              <a:rPr lang="ja-JP" altLang="en-US" sz="1500" dirty="0">
                <a:solidFill>
                  <a:srgbClr val="FF0000"/>
                </a:solidFill>
              </a:rPr>
              <a:t>に戻す</a:t>
            </a:r>
            <a:endParaRPr lang="ja-JP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矢印コネクタ 28"/>
          <p:cNvCxnSpPr>
            <a:stCxn id="62" idx="3"/>
          </p:cNvCxnSpPr>
          <p:nvPr/>
        </p:nvCxnSpPr>
        <p:spPr>
          <a:xfrm>
            <a:off x="6475622" y="1870085"/>
            <a:ext cx="1780471" cy="74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124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5201" r="38040" b="77513"/>
          <a:stretch/>
        </p:blipFill>
        <p:spPr>
          <a:xfrm>
            <a:off x="379847" y="556024"/>
            <a:ext cx="2148084" cy="2420958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60314" y="87015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7</a:t>
            </a:r>
            <a:r>
              <a:rPr kumimoji="1" lang="en-US" altLang="ja-JP" sz="2400" dirty="0"/>
              <a:t>. MFM</a:t>
            </a:r>
            <a:endParaRPr kumimoji="1" lang="ja-JP" altLang="en-US" sz="2400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3868852" y="234890"/>
            <a:ext cx="473206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①：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4291581" y="239162"/>
            <a:ext cx="4672907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500" dirty="0"/>
              <a:t>スキャンを開始して（</a:t>
            </a:r>
            <a:r>
              <a:rPr lang="en-US" altLang="ja-JP" sz="1500" dirty="0">
                <a:solidFill>
                  <a:srgbClr val="FF0000"/>
                </a:solidFill>
              </a:rPr>
              <a:t>Z control</a:t>
            </a:r>
            <a:r>
              <a:rPr lang="ja-JP" altLang="en-US" sz="1500" dirty="0">
                <a:solidFill>
                  <a:srgbClr val="FF0000"/>
                </a:solidFill>
              </a:rPr>
              <a:t>の</a:t>
            </a:r>
            <a:r>
              <a:rPr lang="en-US" altLang="ja-JP" sz="1500" dirty="0">
                <a:solidFill>
                  <a:srgbClr val="FF0000"/>
                </a:solidFill>
              </a:rPr>
              <a:t>Loop</a:t>
            </a:r>
            <a:r>
              <a:rPr lang="ja-JP" altLang="en-US" sz="1500" dirty="0">
                <a:solidFill>
                  <a:srgbClr val="FF0000"/>
                </a:solidFill>
              </a:rPr>
              <a:t>は</a:t>
            </a:r>
            <a:r>
              <a:rPr lang="en-US" altLang="ja-JP" sz="1500" dirty="0">
                <a:solidFill>
                  <a:srgbClr val="FF0000"/>
                </a:solidFill>
              </a:rPr>
              <a:t>OFF</a:t>
            </a:r>
            <a:r>
              <a:rPr lang="ja-JP" altLang="en-US" sz="1500" dirty="0">
                <a:solidFill>
                  <a:srgbClr val="FF0000"/>
                </a:solidFill>
              </a:rPr>
              <a:t>のまま。</a:t>
            </a:r>
            <a:r>
              <a:rPr lang="ja-JP" altLang="en-US" sz="1500" dirty="0"/>
              <a:t>したがって</a:t>
            </a:r>
            <a:r>
              <a:rPr lang="en-US" altLang="ja-JP" sz="1500" dirty="0"/>
              <a:t>Input Signal</a:t>
            </a:r>
            <a:r>
              <a:rPr lang="ja-JP" altLang="en-US" sz="1500" dirty="0"/>
              <a:t>に何が選択されていようが関係ない）、</a:t>
            </a:r>
            <a:r>
              <a:rPr lang="en-US" altLang="ja-JP" sz="1500" dirty="0" err="1"/>
              <a:t>df</a:t>
            </a:r>
            <a:r>
              <a:rPr lang="ja-JP" altLang="en-US" sz="1500" dirty="0"/>
              <a:t>をモニタしながら、少しずつ</a:t>
            </a:r>
            <a:r>
              <a:rPr lang="en-US" altLang="ja-JP" sz="1500" dirty="0"/>
              <a:t>Z out</a:t>
            </a:r>
            <a:r>
              <a:rPr lang="ja-JP" altLang="en-US" sz="1500" dirty="0"/>
              <a:t>をマウスのホイールで上げていく（手動でサンプルをカンチレバーに近づけていく）。この際、</a:t>
            </a:r>
            <a:r>
              <a:rPr lang="en-US" altLang="ja-JP" sz="1500" dirty="0"/>
              <a:t>PLL</a:t>
            </a:r>
            <a:r>
              <a:rPr lang="ja-JP" altLang="en-US" sz="1500" dirty="0"/>
              <a:t>の</a:t>
            </a:r>
            <a:r>
              <a:rPr lang="en-US" altLang="ja-JP" sz="1500" dirty="0"/>
              <a:t>out-of-range</a:t>
            </a:r>
            <a:r>
              <a:rPr lang="ja-JP" altLang="en-US" sz="1500" dirty="0"/>
              <a:t>になっていないか（適宜、</a:t>
            </a:r>
            <a:r>
              <a:rPr lang="en-US" altLang="ja-JP" sz="1500" dirty="0"/>
              <a:t>PLL</a:t>
            </a:r>
            <a:r>
              <a:rPr lang="ja-JP" altLang="en-US" sz="1500" dirty="0"/>
              <a:t>の</a:t>
            </a:r>
            <a:r>
              <a:rPr lang="en-US" altLang="ja-JP" sz="1500" dirty="0"/>
              <a:t>max, min</a:t>
            </a:r>
            <a:r>
              <a:rPr lang="ja-JP" altLang="en-US" sz="1500" dirty="0"/>
              <a:t>を調整）、</a:t>
            </a:r>
            <a:r>
              <a:rPr lang="en-US" altLang="ja-JP" sz="1500" dirty="0"/>
              <a:t>tip</a:t>
            </a:r>
            <a:r>
              <a:rPr lang="ja-JP" altLang="en-US" sz="1500" dirty="0"/>
              <a:t>がサンプル表面にタッチしていないか（</a:t>
            </a:r>
            <a:r>
              <a:rPr lang="en-US" altLang="ja-JP" sz="1500" dirty="0"/>
              <a:t>Z out</a:t>
            </a:r>
            <a:r>
              <a:rPr lang="ja-JP" altLang="en-US" sz="1500" dirty="0"/>
              <a:t>を調整）、</a:t>
            </a:r>
            <a:r>
              <a:rPr lang="en-US" altLang="ja-JP" sz="1500" dirty="0" err="1"/>
              <a:t>df</a:t>
            </a:r>
            <a:r>
              <a:rPr lang="ja-JP" altLang="en-US" sz="1500" dirty="0"/>
              <a:t>のラインプロファイルや、</a:t>
            </a:r>
            <a:r>
              <a:rPr lang="en-US" altLang="ja-JP" sz="1500" dirty="0" err="1"/>
              <a:t>Ampl</a:t>
            </a:r>
            <a:r>
              <a:rPr lang="ja-JP" altLang="en-US" sz="1500" dirty="0"/>
              <a:t>の</a:t>
            </a:r>
            <a:r>
              <a:rPr lang="en-US" altLang="ja-JP" sz="1500" dirty="0"/>
              <a:t>Line View</a:t>
            </a:r>
            <a:r>
              <a:rPr lang="ja-JP" altLang="en-US" sz="1500" dirty="0"/>
              <a:t>をよく見ておく（</a:t>
            </a:r>
            <a:r>
              <a:rPr lang="en-US" altLang="ja-JP" sz="1500" dirty="0"/>
              <a:t> Tip</a:t>
            </a:r>
            <a:r>
              <a:rPr lang="ja-JP" altLang="en-US" sz="1500" dirty="0"/>
              <a:t>が表面に衝突すると顕著に異常が出る ）。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en-US" altLang="ja-JP" sz="1500" dirty="0"/>
              <a:t>PLL</a:t>
            </a:r>
            <a:r>
              <a:rPr lang="ja-JP" altLang="en-US" sz="1500" dirty="0"/>
              <a:t>が</a:t>
            </a:r>
            <a:r>
              <a:rPr lang="en-US" altLang="ja-JP" sz="1500" dirty="0"/>
              <a:t>out-of-range</a:t>
            </a:r>
            <a:r>
              <a:rPr lang="ja-JP" altLang="en-US" sz="1500" dirty="0"/>
              <a:t>になっても（</a:t>
            </a:r>
            <a:r>
              <a:rPr lang="en-US" altLang="ja-JP" sz="1500" dirty="0"/>
              <a:t>Line Profile</a:t>
            </a:r>
            <a:r>
              <a:rPr lang="ja-JP" altLang="en-US" sz="1500" dirty="0"/>
              <a:t>で</a:t>
            </a:r>
            <a:r>
              <a:rPr lang="en-US" altLang="ja-JP" sz="1500" dirty="0" err="1"/>
              <a:t>df</a:t>
            </a:r>
            <a:r>
              <a:rPr lang="ja-JP" altLang="en-US" sz="1500" dirty="0"/>
              <a:t>がサチる）、観測周波数が共鳴を外れるので、</a:t>
            </a:r>
            <a:r>
              <a:rPr lang="en-US" altLang="ja-JP" sz="1500" dirty="0" err="1"/>
              <a:t>Ampl</a:t>
            </a:r>
            <a:r>
              <a:rPr lang="ja-JP" altLang="en-US" sz="1500" dirty="0"/>
              <a:t>が顕著に減少。</a:t>
            </a:r>
            <a:endParaRPr lang="en-US" altLang="ja-JP" sz="1500" dirty="0"/>
          </a:p>
        </p:txBody>
      </p:sp>
      <p:sp>
        <p:nvSpPr>
          <p:cNvPr id="74" name="テキスト ボックス 71"/>
          <p:cNvSpPr txBox="1"/>
          <p:nvPr/>
        </p:nvSpPr>
        <p:spPr>
          <a:xfrm>
            <a:off x="4310407" y="3536868"/>
            <a:ext cx="460783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ja-JP" altLang="en-US" sz="1500" dirty="0"/>
              <a:t>コントラストがはっきりしてきたら、</a:t>
            </a:r>
            <a:r>
              <a:rPr lang="en-US" altLang="ja-JP" sz="1500" dirty="0" err="1"/>
              <a:t>df</a:t>
            </a:r>
            <a:r>
              <a:rPr lang="ja-JP" altLang="en-US" sz="1500" dirty="0"/>
              <a:t>でフィードバックをかけてもよい（次ページ参照）</a:t>
            </a:r>
            <a:endParaRPr lang="en-US" altLang="ja-JP" sz="1500" dirty="0"/>
          </a:p>
        </p:txBody>
      </p:sp>
      <p:sp>
        <p:nvSpPr>
          <p:cNvPr id="83" name="円/楕円 82"/>
          <p:cNvSpPr/>
          <p:nvPr/>
        </p:nvSpPr>
        <p:spPr>
          <a:xfrm>
            <a:off x="338345" y="2282597"/>
            <a:ext cx="1740919" cy="4320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4" name="直線矢印コネクタ 83"/>
          <p:cNvCxnSpPr/>
          <p:nvPr/>
        </p:nvCxnSpPr>
        <p:spPr>
          <a:xfrm flipH="1">
            <a:off x="1453889" y="1268762"/>
            <a:ext cx="1123197" cy="10138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/>
          <p:cNvSpPr txBox="1"/>
          <p:nvPr/>
        </p:nvSpPr>
        <p:spPr>
          <a:xfrm>
            <a:off x="2577085" y="109948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①</a:t>
            </a: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0" t="20150" r="10739" b="40925"/>
          <a:stretch/>
        </p:blipFill>
        <p:spPr>
          <a:xfrm>
            <a:off x="325466" y="2912065"/>
            <a:ext cx="3526454" cy="3806585"/>
          </a:xfrm>
          <a:prstGeom prst="rect">
            <a:avLst/>
          </a:prstGeom>
        </p:spPr>
      </p:pic>
      <p:sp>
        <p:nvSpPr>
          <p:cNvPr id="27" name="円/楕円 26"/>
          <p:cNvSpPr/>
          <p:nvPr/>
        </p:nvSpPr>
        <p:spPr>
          <a:xfrm>
            <a:off x="349287" y="3225856"/>
            <a:ext cx="1089666" cy="36003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542670" y="908720"/>
            <a:ext cx="870459" cy="4320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/>
          <p:cNvCxnSpPr/>
          <p:nvPr/>
        </p:nvCxnSpPr>
        <p:spPr>
          <a:xfrm flipH="1">
            <a:off x="1401297" y="1268762"/>
            <a:ext cx="117578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71"/>
          <p:cNvSpPr txBox="1"/>
          <p:nvPr/>
        </p:nvSpPr>
        <p:spPr>
          <a:xfrm>
            <a:off x="4318236" y="4365609"/>
            <a:ext cx="44251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100"/>
              </a:lnSpc>
            </a:pPr>
            <a:r>
              <a:rPr lang="ja-JP" altLang="en-US" sz="1500" dirty="0"/>
              <a:t>スキャン終了後（</a:t>
            </a:r>
            <a:r>
              <a:rPr lang="ja-JP" altLang="en-US" sz="1500" dirty="0">
                <a:solidFill>
                  <a:srgbClr val="FF0000"/>
                </a:solidFill>
              </a:rPr>
              <a:t>データの保存を忘れずに</a:t>
            </a:r>
            <a:r>
              <a:rPr lang="ja-JP" altLang="en-US" sz="1500" dirty="0"/>
              <a:t>）、磁場を変えるなら、安全のため</a:t>
            </a:r>
            <a:r>
              <a:rPr lang="en-US" altLang="ja-JP" sz="1500" dirty="0"/>
              <a:t>50-100 nm</a:t>
            </a:r>
            <a:r>
              <a:rPr lang="ja-JP" altLang="en-US" sz="1500" dirty="0" err="1"/>
              <a:t>、</a:t>
            </a:r>
            <a:r>
              <a:rPr lang="en-US" altLang="ja-JP" sz="1500" dirty="0"/>
              <a:t>Lift</a:t>
            </a:r>
            <a:r>
              <a:rPr lang="ja-JP" altLang="en-US" sz="1500" dirty="0"/>
              <a:t>しておく。温度を大きく変えるなら、数十</a:t>
            </a:r>
            <a:r>
              <a:rPr lang="en-US" altLang="ja-JP" sz="1500" dirty="0"/>
              <a:t>um</a:t>
            </a:r>
            <a:r>
              <a:rPr lang="ja-JP" altLang="en-US" sz="1500" dirty="0"/>
              <a:t>スキャナやポジショナーを下げる。</a:t>
            </a:r>
            <a:endParaRPr lang="en-US" altLang="ja-JP" sz="15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2466251" y="5796011"/>
            <a:ext cx="351799" cy="5040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/>
          <p:cNvCxnSpPr/>
          <p:nvPr/>
        </p:nvCxnSpPr>
        <p:spPr>
          <a:xfrm>
            <a:off x="2577085" y="6053865"/>
            <a:ext cx="13989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フリーフォーム 7"/>
          <p:cNvSpPr/>
          <p:nvPr/>
        </p:nvSpPr>
        <p:spPr>
          <a:xfrm>
            <a:off x="2528047" y="5728447"/>
            <a:ext cx="44824" cy="304800"/>
          </a:xfrm>
          <a:custGeom>
            <a:avLst/>
            <a:gdLst>
              <a:gd name="connsiteX0" fmla="*/ 0 w 44824"/>
              <a:gd name="connsiteY0" fmla="*/ 0 h 304800"/>
              <a:gd name="connsiteX1" fmla="*/ 44824 w 44824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824" h="304800">
                <a:moveTo>
                  <a:pt x="0" y="0"/>
                </a:moveTo>
                <a:lnTo>
                  <a:pt x="44824" y="30480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リーフォーム 33"/>
          <p:cNvSpPr/>
          <p:nvPr/>
        </p:nvSpPr>
        <p:spPr>
          <a:xfrm flipH="1">
            <a:off x="2707342" y="5732968"/>
            <a:ext cx="44824" cy="304800"/>
          </a:xfrm>
          <a:custGeom>
            <a:avLst/>
            <a:gdLst>
              <a:gd name="connsiteX0" fmla="*/ 0 w 44824"/>
              <a:gd name="connsiteY0" fmla="*/ 0 h 304800"/>
              <a:gd name="connsiteX1" fmla="*/ 44824 w 44824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824" h="304800">
                <a:moveTo>
                  <a:pt x="0" y="0"/>
                </a:moveTo>
                <a:lnTo>
                  <a:pt x="44824" y="304800"/>
                </a:lnTo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267744" y="5867438"/>
            <a:ext cx="771791" cy="4146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90035" y="5728139"/>
            <a:ext cx="1729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" dirty="0" err="1">
                <a:solidFill>
                  <a:srgbClr val="FFFF00"/>
                </a:solidFill>
              </a:rPr>
              <a:t>df</a:t>
            </a:r>
            <a:r>
              <a:rPr kumimoji="1" lang="ja-JP" altLang="en-US" sz="1500" dirty="0">
                <a:solidFill>
                  <a:srgbClr val="FFFF00"/>
                </a:solidFill>
              </a:rPr>
              <a:t>が</a:t>
            </a:r>
            <a:r>
              <a:rPr kumimoji="1" lang="en-US" altLang="ja-JP" sz="1500" dirty="0">
                <a:solidFill>
                  <a:srgbClr val="FFFF00"/>
                </a:solidFill>
              </a:rPr>
              <a:t>out-of-range</a:t>
            </a:r>
            <a:r>
              <a:rPr kumimoji="1" lang="ja-JP" altLang="en-US" sz="1500" dirty="0">
                <a:solidFill>
                  <a:srgbClr val="FFFF00"/>
                </a:solidFill>
              </a:rPr>
              <a:t>でサチっている</a:t>
            </a:r>
          </a:p>
        </p:txBody>
      </p:sp>
    </p:spTree>
    <p:extLst>
      <p:ext uri="{BB962C8B-B14F-4D97-AF65-F5344CB8AC3E}">
        <p14:creationId xmlns:p14="http://schemas.microsoft.com/office/powerpoint/2010/main" val="1966214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16</a:t>
            </a:fld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51520" y="8701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7</a:t>
            </a:r>
            <a:r>
              <a:rPr kumimoji="1" lang="en-US" altLang="ja-JP" sz="2400" dirty="0"/>
              <a:t>. MFM: Appendix </a:t>
            </a:r>
            <a:endParaRPr kumimoji="1" lang="ja-JP" altLang="en-US" sz="2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915816" y="187207"/>
            <a:ext cx="3667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（簡易</a:t>
            </a:r>
            <a:r>
              <a:rPr lang="en-US" altLang="ja-JP" sz="1600" dirty="0"/>
              <a:t>KFM</a:t>
            </a:r>
            <a:r>
              <a:rPr lang="ja-JP" altLang="en-US" sz="1600" dirty="0"/>
              <a:t>で静電気力をキャンセルする）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15616" y="891412"/>
            <a:ext cx="669674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カンチレバーとサンプルの表面電位の差</a:t>
            </a:r>
            <a:r>
              <a:rPr kumimoji="1" lang="en-US" altLang="ja-JP" sz="1500" dirty="0">
                <a:latin typeface="Symbol" panose="05050102010706020507" pitchFamily="18" charset="2"/>
              </a:rPr>
              <a:t>D</a:t>
            </a:r>
            <a:r>
              <a:rPr kumimoji="1" lang="en-US" altLang="ja-JP" sz="1500" dirty="0"/>
              <a:t>V</a:t>
            </a:r>
            <a:r>
              <a:rPr kumimoji="1" lang="ja-JP" altLang="en-US" sz="1500" dirty="0"/>
              <a:t>から生じる静電気力は必ず引力であり、</a:t>
            </a:r>
            <a:r>
              <a:rPr kumimoji="1" lang="en-US" altLang="ja-JP" sz="1500" dirty="0"/>
              <a:t>(</a:t>
            </a:r>
            <a:r>
              <a:rPr lang="en-US" altLang="ja-JP" sz="1500" dirty="0">
                <a:latin typeface="Symbol" panose="05050102010706020507" pitchFamily="18" charset="2"/>
              </a:rPr>
              <a:t>D</a:t>
            </a:r>
            <a:r>
              <a:rPr lang="en-US" altLang="ja-JP" sz="1500" dirty="0"/>
              <a:t>V</a:t>
            </a:r>
            <a:r>
              <a:rPr kumimoji="1" lang="en-US" altLang="ja-JP" sz="1500" dirty="0"/>
              <a:t>)</a:t>
            </a:r>
            <a:r>
              <a:rPr kumimoji="1" lang="en-US" altLang="ja-JP" sz="1500" baseline="30000" dirty="0"/>
              <a:t>2</a:t>
            </a:r>
            <a:r>
              <a:rPr kumimoji="1" lang="ja-JP" altLang="en-US" sz="1500" dirty="0"/>
              <a:t>に比例して、カンチレバーの共振の</a:t>
            </a:r>
            <a:r>
              <a:rPr kumimoji="1" lang="en-US" altLang="ja-JP" sz="1500" dirty="0" err="1"/>
              <a:t>df</a:t>
            </a:r>
            <a:r>
              <a:rPr kumimoji="1" lang="ja-JP" altLang="en-US" sz="1500" dirty="0"/>
              <a:t>に対して負の寄与をする</a:t>
            </a: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42426" r="41127" b="45756"/>
          <a:stretch/>
        </p:blipFill>
        <p:spPr>
          <a:xfrm>
            <a:off x="755576" y="1691163"/>
            <a:ext cx="4840953" cy="1737837"/>
          </a:xfrm>
          <a:prstGeom prst="rect">
            <a:avLst/>
          </a:prstGeom>
        </p:spPr>
      </p:pic>
      <p:sp>
        <p:nvSpPr>
          <p:cNvPr id="29" name="円/楕円 28"/>
          <p:cNvSpPr/>
          <p:nvPr/>
        </p:nvSpPr>
        <p:spPr>
          <a:xfrm>
            <a:off x="4431870" y="1691163"/>
            <a:ext cx="1296144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/>
        </p:nvSpPr>
        <p:spPr>
          <a:xfrm>
            <a:off x="791580" y="2380061"/>
            <a:ext cx="1224136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55576" y="3787443"/>
            <a:ext cx="7920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この寄与を低減するには、</a:t>
            </a:r>
            <a:r>
              <a:rPr lang="en-US" altLang="ja-JP" sz="1500" dirty="0"/>
              <a:t>tip</a:t>
            </a:r>
            <a:r>
              <a:rPr lang="ja-JP" altLang="en-US" sz="1500" dirty="0"/>
              <a:t>に電圧を印加し、</a:t>
            </a:r>
            <a:r>
              <a:rPr lang="en-US" altLang="ja-JP" sz="1500" dirty="0">
                <a:latin typeface="Symbol" panose="05050102010706020507" pitchFamily="18" charset="2"/>
              </a:rPr>
              <a:t> D</a:t>
            </a:r>
            <a:r>
              <a:rPr lang="en-US" altLang="ja-JP" sz="1500" dirty="0"/>
              <a:t>V= 0</a:t>
            </a:r>
            <a:r>
              <a:rPr lang="ja-JP" altLang="en-US" sz="1500" dirty="0"/>
              <a:t>にすればよい。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ja-JP" altLang="en-US" sz="1500" dirty="0"/>
              <a:t>具体的には、</a:t>
            </a:r>
            <a:r>
              <a:rPr kumimoji="1" lang="en-US" altLang="ja-JP" sz="1500" dirty="0" err="1"/>
              <a:t>df</a:t>
            </a:r>
            <a:r>
              <a:rPr kumimoji="1" lang="ja-JP" altLang="en-US" sz="1500" dirty="0"/>
              <a:t>を</a:t>
            </a:r>
            <a:r>
              <a:rPr kumimoji="1" lang="en-US" altLang="ja-JP" sz="1500" dirty="0"/>
              <a:t>Line view</a:t>
            </a:r>
            <a:r>
              <a:rPr kumimoji="1" lang="ja-JP" altLang="en-US" sz="1500" dirty="0"/>
              <a:t>で見ながら、</a:t>
            </a:r>
            <a:r>
              <a:rPr kumimoji="1" lang="en-US" altLang="ja-JP" sz="1500" dirty="0"/>
              <a:t>tip bias</a:t>
            </a:r>
            <a:r>
              <a:rPr kumimoji="1" lang="ja-JP" altLang="en-US" sz="1500" dirty="0"/>
              <a:t>を適当に変化させる。</a:t>
            </a:r>
            <a:endParaRPr kumimoji="1" lang="en-US" altLang="ja-JP" sz="1500" dirty="0"/>
          </a:p>
          <a:p>
            <a:pPr>
              <a:lnSpc>
                <a:spcPts val="2100"/>
              </a:lnSpc>
            </a:pPr>
            <a:r>
              <a:rPr kumimoji="1" lang="en-US" altLang="ja-JP" sz="1500" dirty="0" err="1"/>
              <a:t>df</a:t>
            </a:r>
            <a:r>
              <a:rPr kumimoji="1" lang="ja-JP" altLang="en-US" sz="1500" dirty="0"/>
              <a:t>の値が最も大きくなったところが、</a:t>
            </a:r>
            <a:r>
              <a:rPr lang="en-US" altLang="ja-JP" sz="1500" dirty="0">
                <a:latin typeface="Symbol" panose="05050102010706020507" pitchFamily="18" charset="2"/>
              </a:rPr>
              <a:t>D</a:t>
            </a:r>
            <a:r>
              <a:rPr lang="en-US" altLang="ja-JP" sz="1500" dirty="0"/>
              <a:t>V= 0 </a:t>
            </a:r>
            <a:r>
              <a:rPr lang="ja-JP" altLang="en-US" sz="1500" dirty="0"/>
              <a:t>を与えるおおよその</a:t>
            </a:r>
            <a:r>
              <a:rPr lang="en-US" altLang="ja-JP" sz="1500" dirty="0"/>
              <a:t>tip voltage</a:t>
            </a:r>
            <a:r>
              <a:rPr lang="ja-JP" altLang="en-US" sz="1500" dirty="0"/>
              <a:t>に相当する。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kumimoji="1" lang="ja-JP" altLang="en-US" sz="1500" dirty="0"/>
              <a:t>このとき静電相互作用による引力は、最も低減されている。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70608" y="2026232"/>
            <a:ext cx="1148071" cy="610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en-US" altLang="ja-JP" sz="1500" dirty="0" err="1"/>
              <a:t>df</a:t>
            </a:r>
            <a:r>
              <a:rPr kumimoji="1" lang="en-US" altLang="ja-JP" sz="1500" dirty="0"/>
              <a:t> &gt; 0 : </a:t>
            </a:r>
            <a:r>
              <a:rPr kumimoji="1" lang="ja-JP" altLang="en-US" sz="1500" dirty="0"/>
              <a:t>斥力</a:t>
            </a:r>
            <a:endParaRPr kumimoji="1" lang="en-US" altLang="ja-JP" sz="1500" dirty="0"/>
          </a:p>
          <a:p>
            <a:pPr>
              <a:lnSpc>
                <a:spcPts val="2100"/>
              </a:lnSpc>
            </a:pPr>
            <a:r>
              <a:rPr lang="en-US" altLang="ja-JP" sz="1500" dirty="0" err="1"/>
              <a:t>df</a:t>
            </a:r>
            <a:r>
              <a:rPr lang="en-US" altLang="ja-JP" sz="1500" dirty="0"/>
              <a:t> &lt; 0 :</a:t>
            </a:r>
            <a:r>
              <a:rPr lang="ja-JP" altLang="en-US" sz="1500" dirty="0"/>
              <a:t> 引力</a:t>
            </a:r>
            <a:endParaRPr kumimoji="1" lang="ja-JP" altLang="en-US" sz="15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6660232" y="1777081"/>
            <a:ext cx="668388" cy="34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en-US" altLang="ja-JP" sz="1500" dirty="0"/>
              <a:t>NOTE:</a:t>
            </a:r>
            <a:endParaRPr kumimoji="1" lang="ja-JP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2619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9" t="4838" r="38137" b="56885"/>
          <a:stretch/>
        </p:blipFill>
        <p:spPr>
          <a:xfrm>
            <a:off x="1115616" y="881142"/>
            <a:ext cx="2088232" cy="5095716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60314" y="87015"/>
            <a:ext cx="2555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7</a:t>
            </a:r>
            <a:r>
              <a:rPr kumimoji="1" lang="en-US" altLang="ja-JP" sz="2400" dirty="0"/>
              <a:t>. MFM: Appendix </a:t>
            </a:r>
            <a:endParaRPr kumimoji="1" lang="ja-JP" altLang="en-US" sz="2400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15816" y="161449"/>
            <a:ext cx="2414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（</a:t>
            </a:r>
            <a:r>
              <a:rPr lang="en-US" altLang="ja-JP" sz="1600" dirty="0" err="1"/>
              <a:t>df</a:t>
            </a:r>
            <a:r>
              <a:rPr lang="ja-JP" altLang="en-US" sz="1600" dirty="0"/>
              <a:t>を入力に使った</a:t>
            </a:r>
            <a:r>
              <a:rPr lang="en-US" altLang="ja-JP" sz="1600" dirty="0"/>
              <a:t>Z loop</a:t>
            </a:r>
            <a:r>
              <a:rPr lang="ja-JP" altLang="en-US" sz="1600" dirty="0"/>
              <a:t>）</a:t>
            </a:r>
          </a:p>
        </p:txBody>
      </p:sp>
      <p:sp>
        <p:nvSpPr>
          <p:cNvPr id="7" name="円/楕円 6"/>
          <p:cNvSpPr/>
          <p:nvPr/>
        </p:nvSpPr>
        <p:spPr>
          <a:xfrm>
            <a:off x="1259632" y="1386194"/>
            <a:ext cx="750631" cy="2230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1133546" y="4725144"/>
            <a:ext cx="1152128" cy="18912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1312841" y="3725997"/>
            <a:ext cx="1152128" cy="49509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1239054" y="3109595"/>
            <a:ext cx="823254" cy="4320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868852" y="854642"/>
            <a:ext cx="473206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①：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291581" y="840984"/>
            <a:ext cx="467290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>
                <a:solidFill>
                  <a:prstClr val="black"/>
                </a:solidFill>
              </a:rPr>
              <a:t>Input Signal</a:t>
            </a:r>
            <a:r>
              <a:rPr lang="ja-JP" altLang="en-US" sz="1500" dirty="0">
                <a:solidFill>
                  <a:prstClr val="black"/>
                </a:solidFill>
              </a:rPr>
              <a:t>に</a:t>
            </a:r>
            <a:r>
              <a:rPr lang="en-US" altLang="ja-JP" sz="1500" dirty="0" err="1">
                <a:solidFill>
                  <a:prstClr val="black"/>
                </a:solidFill>
              </a:rPr>
              <a:t>df</a:t>
            </a:r>
            <a:r>
              <a:rPr lang="ja-JP" altLang="en-US" sz="1500" dirty="0">
                <a:solidFill>
                  <a:prstClr val="black"/>
                </a:solidFill>
              </a:rPr>
              <a:t>を選ぶ。</a:t>
            </a:r>
            <a:br>
              <a:rPr lang="en-US" altLang="ja-JP" sz="1500" dirty="0">
                <a:solidFill>
                  <a:prstClr val="black"/>
                </a:solidFill>
              </a:rPr>
            </a:br>
            <a:endParaRPr lang="en-US" altLang="ja-JP" sz="1500" dirty="0">
              <a:solidFill>
                <a:prstClr val="black"/>
              </a:solidFill>
            </a:endParaRP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755576" y="3391983"/>
            <a:ext cx="458574" cy="3340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522625" y="253964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①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4294194" y="3149645"/>
            <a:ext cx="4572000" cy="90024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100"/>
              </a:lnSpc>
            </a:pPr>
            <a:r>
              <a:rPr lang="en-US" altLang="ja-JP" sz="1500" dirty="0">
                <a:solidFill>
                  <a:prstClr val="black"/>
                </a:solidFill>
              </a:rPr>
              <a:t>Loop On</a:t>
            </a:r>
            <a:r>
              <a:rPr lang="ja-JP" altLang="en-US" sz="1500" dirty="0">
                <a:solidFill>
                  <a:prstClr val="black"/>
                </a:solidFill>
              </a:rPr>
              <a:t>をチェック。</a:t>
            </a:r>
            <a:br>
              <a:rPr lang="en-US" altLang="ja-JP" sz="1500" dirty="0">
                <a:solidFill>
                  <a:prstClr val="black"/>
                </a:solidFill>
              </a:rPr>
            </a:br>
            <a:r>
              <a:rPr lang="en-US" altLang="ja-JP" sz="1500" dirty="0" err="1">
                <a:solidFill>
                  <a:prstClr val="black"/>
                </a:solidFill>
              </a:rPr>
              <a:t>df</a:t>
            </a:r>
            <a:r>
              <a:rPr lang="ja-JP" altLang="en-US" sz="1500" dirty="0">
                <a:solidFill>
                  <a:prstClr val="black"/>
                </a:solidFill>
              </a:rPr>
              <a:t>でフィードバックかけている最中は、</a:t>
            </a:r>
            <a:r>
              <a:rPr lang="en-US" altLang="ja-JP" sz="1500" dirty="0">
                <a:solidFill>
                  <a:prstClr val="black"/>
                </a:solidFill>
              </a:rPr>
              <a:t>PLL</a:t>
            </a:r>
            <a:r>
              <a:rPr lang="ja-JP" altLang="en-US" sz="1500" dirty="0">
                <a:solidFill>
                  <a:prstClr val="black"/>
                </a:solidFill>
              </a:rPr>
              <a:t>のパラメータ（特に</a:t>
            </a:r>
            <a:r>
              <a:rPr lang="en-US" altLang="ja-JP" sz="1500" dirty="0">
                <a:solidFill>
                  <a:prstClr val="black"/>
                </a:solidFill>
              </a:rPr>
              <a:t>max</a:t>
            </a:r>
            <a:r>
              <a:rPr lang="ja-JP" altLang="en-US" sz="1500" dirty="0">
                <a:solidFill>
                  <a:prstClr val="black"/>
                </a:solidFill>
              </a:rPr>
              <a:t>と</a:t>
            </a:r>
            <a:r>
              <a:rPr lang="en-US" altLang="ja-JP" sz="1500" dirty="0">
                <a:solidFill>
                  <a:prstClr val="black"/>
                </a:solidFill>
              </a:rPr>
              <a:t>min</a:t>
            </a:r>
            <a:r>
              <a:rPr lang="ja-JP" altLang="en-US" sz="1500" dirty="0">
                <a:solidFill>
                  <a:prstClr val="black"/>
                </a:solidFill>
              </a:rPr>
              <a:t>）を変更できないので注意。</a:t>
            </a:r>
            <a:endParaRPr lang="en-US" altLang="ja-JP" sz="1500" dirty="0">
              <a:solidFill>
                <a:prstClr val="black"/>
              </a:solidFill>
            </a:endParaRPr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755576" y="3956698"/>
            <a:ext cx="483478" cy="2643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628952" y="4536016"/>
            <a:ext cx="397264" cy="1891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円/楕円 23"/>
          <p:cNvSpPr/>
          <p:nvPr/>
        </p:nvSpPr>
        <p:spPr>
          <a:xfrm>
            <a:off x="1259632" y="2152301"/>
            <a:ext cx="1296144" cy="43204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" name="直線矢印コネクタ 24"/>
          <p:cNvCxnSpPr/>
          <p:nvPr/>
        </p:nvCxnSpPr>
        <p:spPr>
          <a:xfrm flipV="1">
            <a:off x="925140" y="2492896"/>
            <a:ext cx="387701" cy="21602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827584" y="1576144"/>
            <a:ext cx="370492" cy="1966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402812" y="160926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⑥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3869850" y="3166971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⑥：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1133546" y="4365104"/>
            <a:ext cx="1152128" cy="31492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343573" y="357436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②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59388" y="405344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③</a:t>
            </a:r>
          </a:p>
        </p:txBody>
      </p:sp>
      <p:cxnSp>
        <p:nvCxnSpPr>
          <p:cNvPr id="32" name="直線矢印コネクタ 31"/>
          <p:cNvCxnSpPr/>
          <p:nvPr/>
        </p:nvCxnSpPr>
        <p:spPr>
          <a:xfrm flipV="1">
            <a:off x="674603" y="4922951"/>
            <a:ext cx="397264" cy="18912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251520" y="460261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④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51520" y="5013176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⑤</a:t>
            </a:r>
          </a:p>
        </p:txBody>
      </p:sp>
      <p:sp>
        <p:nvSpPr>
          <p:cNvPr id="20" name="正方形/長方形 19"/>
          <p:cNvSpPr/>
          <p:nvPr/>
        </p:nvSpPr>
        <p:spPr>
          <a:xfrm>
            <a:off x="4292933" y="2197277"/>
            <a:ext cx="4572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100"/>
              </a:lnSpc>
            </a:pPr>
            <a:r>
              <a:rPr lang="en-US" altLang="ja-JP" sz="1500" dirty="0" err="1">
                <a:solidFill>
                  <a:prstClr val="black"/>
                </a:solidFill>
              </a:rPr>
              <a:t>Setpoint</a:t>
            </a:r>
            <a:r>
              <a:rPr lang="ja-JP" altLang="en-US" sz="1500" dirty="0">
                <a:solidFill>
                  <a:prstClr val="black"/>
                </a:solidFill>
              </a:rPr>
              <a:t>は</a:t>
            </a:r>
            <a:r>
              <a:rPr lang="en-US" altLang="ja-JP" sz="1500" dirty="0" err="1">
                <a:solidFill>
                  <a:prstClr val="black"/>
                </a:solidFill>
              </a:rPr>
              <a:t>df</a:t>
            </a:r>
            <a:r>
              <a:rPr lang="ja-JP" altLang="en-US" sz="1500" dirty="0">
                <a:solidFill>
                  <a:prstClr val="black"/>
                </a:solidFill>
              </a:rPr>
              <a:t>のラインプロファイルの平均値ぐらい。</a:t>
            </a:r>
            <a:endParaRPr lang="en-US" altLang="ja-JP" sz="1500" dirty="0">
              <a:solidFill>
                <a:prstClr val="black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3869850" y="1239692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②：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868505" y="1812496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③：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869850" y="2213829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④：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872987" y="2699955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⑤：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4256785" y="1244692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500" dirty="0">
                <a:solidFill>
                  <a:prstClr val="black"/>
                </a:solidFill>
              </a:rPr>
              <a:t>保険のために、</a:t>
            </a:r>
            <a:r>
              <a:rPr lang="en-US" altLang="ja-JP" sz="1500" dirty="0">
                <a:solidFill>
                  <a:prstClr val="black"/>
                </a:solidFill>
              </a:rPr>
              <a:t>Z Limit Max</a:t>
            </a:r>
            <a:r>
              <a:rPr lang="ja-JP" altLang="en-US" sz="1500" dirty="0">
                <a:solidFill>
                  <a:prstClr val="black"/>
                </a:solidFill>
              </a:rPr>
              <a:t>に、</a:t>
            </a:r>
            <a:r>
              <a:rPr lang="en-US" altLang="ja-JP" sz="1500" dirty="0">
                <a:solidFill>
                  <a:prstClr val="black"/>
                </a:solidFill>
              </a:rPr>
              <a:t>Z Out</a:t>
            </a:r>
            <a:r>
              <a:rPr lang="ja-JP" altLang="en-US" sz="1500" dirty="0">
                <a:solidFill>
                  <a:prstClr val="black"/>
                </a:solidFill>
              </a:rPr>
              <a:t>の現在値（画面では</a:t>
            </a:r>
            <a:r>
              <a:rPr lang="en-US" altLang="ja-JP" sz="1500" dirty="0">
                <a:solidFill>
                  <a:prstClr val="black"/>
                </a:solidFill>
              </a:rPr>
              <a:t>5.831 um</a:t>
            </a:r>
            <a:r>
              <a:rPr lang="ja-JP" altLang="en-US" sz="1500" dirty="0">
                <a:solidFill>
                  <a:prstClr val="black"/>
                </a:solidFill>
              </a:rPr>
              <a:t>）より少しだけ大きい値を入力しておくとよい。</a:t>
            </a:r>
            <a:endParaRPr lang="ja-JP" altLang="en-US" dirty="0"/>
          </a:p>
        </p:txBody>
      </p:sp>
      <p:sp>
        <p:nvSpPr>
          <p:cNvPr id="39" name="正方形/長方形 38"/>
          <p:cNvSpPr/>
          <p:nvPr/>
        </p:nvSpPr>
        <p:spPr>
          <a:xfrm>
            <a:off x="4321959" y="1798690"/>
            <a:ext cx="4572000" cy="3616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ts val="2100"/>
              </a:lnSpc>
            </a:pPr>
            <a:r>
              <a:rPr lang="en-US" altLang="ja-JP" sz="1500" dirty="0">
                <a:solidFill>
                  <a:prstClr val="black"/>
                </a:solidFill>
              </a:rPr>
              <a:t>P: 0 m,   I: 1 </a:t>
            </a:r>
            <a:r>
              <a:rPr lang="en-US" altLang="ja-JP" sz="1500" dirty="0" err="1">
                <a:solidFill>
                  <a:prstClr val="black"/>
                </a:solidFill>
              </a:rPr>
              <a:t>mHz</a:t>
            </a:r>
            <a:r>
              <a:rPr lang="ja-JP" altLang="en-US" sz="1500" dirty="0">
                <a:solidFill>
                  <a:prstClr val="black"/>
                </a:solidFill>
              </a:rPr>
              <a:t>　ぐらい。</a:t>
            </a:r>
            <a:endParaRPr lang="en-US" altLang="ja-JP" sz="1500" dirty="0">
              <a:solidFill>
                <a:prstClr val="black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4301898" y="2685211"/>
            <a:ext cx="2142310" cy="36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100"/>
              </a:lnSpc>
            </a:pPr>
            <a:r>
              <a:rPr lang="en-US" altLang="ja-JP" sz="1500" dirty="0">
                <a:solidFill>
                  <a:srgbClr val="FF0000"/>
                </a:solidFill>
              </a:rPr>
              <a:t>Inv. Polarity</a:t>
            </a:r>
            <a:r>
              <a:rPr lang="ja-JP" altLang="en-US" sz="1500" dirty="0">
                <a:solidFill>
                  <a:srgbClr val="FF0000"/>
                </a:solidFill>
              </a:rPr>
              <a:t>を選択</a:t>
            </a:r>
            <a:r>
              <a:rPr lang="ja-JP" altLang="en-US" sz="1500" dirty="0">
                <a:solidFill>
                  <a:prstClr val="black"/>
                </a:solidFill>
              </a:rPr>
              <a:t>。</a:t>
            </a:r>
            <a:endParaRPr lang="en-US" altLang="ja-JP" sz="15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2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テキスト ボックス 30"/>
          <p:cNvSpPr txBox="1"/>
          <p:nvPr/>
        </p:nvSpPr>
        <p:spPr>
          <a:xfrm>
            <a:off x="260314" y="87015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9. </a:t>
            </a:r>
            <a:r>
              <a:rPr kumimoji="1" lang="ja-JP" altLang="en-US" sz="2400" dirty="0"/>
              <a:t>その他</a:t>
            </a: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2064599" y="1303376"/>
            <a:ext cx="4815091" cy="61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ja-JP" altLang="en-US" sz="1500" dirty="0"/>
              <a:t>スキャンエリアを変える際は、</a:t>
            </a:r>
            <a:r>
              <a:rPr lang="en-US" altLang="ja-JP" sz="1500" dirty="0"/>
              <a:t>lift</a:t>
            </a:r>
            <a:r>
              <a:rPr lang="ja-JP" altLang="en-US" sz="1500" dirty="0"/>
              <a:t>して行う</a:t>
            </a:r>
            <a:br>
              <a:rPr lang="en-US" altLang="ja-JP" sz="1500" dirty="0"/>
            </a:br>
            <a:r>
              <a:rPr lang="ja-JP" altLang="en-US" sz="1500" dirty="0"/>
              <a:t>（</a:t>
            </a:r>
            <a:r>
              <a:rPr lang="en-US" altLang="ja-JP" sz="1500" dirty="0"/>
              <a:t>Contact</a:t>
            </a:r>
            <a:r>
              <a:rPr lang="ja-JP" altLang="en-US" sz="1500" dirty="0"/>
              <a:t>したまま、カンチレバーを動かすことを避ける）</a:t>
            </a:r>
            <a:endParaRPr lang="en-US" altLang="ja-JP" sz="15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2061165" y="764704"/>
            <a:ext cx="4815091" cy="34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ja-JP" altLang="en-US" sz="1500" dirty="0">
                <a:solidFill>
                  <a:srgbClr val="FF0000"/>
                </a:solidFill>
              </a:rPr>
              <a:t>温度を変える毎に</a:t>
            </a:r>
            <a:r>
              <a:rPr lang="en-US" altLang="ja-JP" sz="1500" dirty="0">
                <a:solidFill>
                  <a:srgbClr val="FF0000"/>
                </a:solidFill>
              </a:rPr>
              <a:t>Output Limits</a:t>
            </a:r>
            <a:r>
              <a:rPr lang="ja-JP" altLang="en-US" sz="1500" dirty="0">
                <a:solidFill>
                  <a:srgbClr val="FF0000"/>
                </a:solidFill>
              </a:rPr>
              <a:t>を必ず再入力</a:t>
            </a:r>
            <a:endParaRPr lang="en-US" altLang="ja-JP" sz="15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064599" y="2073619"/>
            <a:ext cx="5099689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ja-JP" altLang="en-US" sz="1500" dirty="0"/>
              <a:t>ある磁場で</a:t>
            </a:r>
            <a:r>
              <a:rPr lang="en-US" altLang="ja-JP" sz="1500" dirty="0"/>
              <a:t>30</a:t>
            </a:r>
            <a:r>
              <a:rPr lang="ja-JP" altLang="en-US" sz="1500" dirty="0"/>
              <a:t>分以上測定するなら、</a:t>
            </a:r>
            <a:r>
              <a:rPr lang="en-US" altLang="ja-JP" sz="1500" dirty="0"/>
              <a:t>persistent mode</a:t>
            </a:r>
            <a:r>
              <a:rPr lang="ja-JP" altLang="en-US" sz="1500" dirty="0"/>
              <a:t>にする</a:t>
            </a:r>
            <a:endParaRPr lang="en-US" altLang="ja-JP" sz="1500" dirty="0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2064599" y="3204299"/>
            <a:ext cx="5099689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ja-JP" altLang="en-US" sz="1500" dirty="0"/>
              <a:t>液体窒素は最低２日に一度（ログノートに記録）</a:t>
            </a:r>
            <a:endParaRPr lang="en-US" altLang="ja-JP" sz="1500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2077478" y="5083587"/>
            <a:ext cx="5374842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ja-JP" altLang="en-US" sz="1500" dirty="0"/>
              <a:t>２日以上実験しないのなら、レーザーと</a:t>
            </a:r>
            <a:r>
              <a:rPr lang="en-US" altLang="ja-JP" sz="1500" dirty="0"/>
              <a:t>Output Active</a:t>
            </a:r>
            <a:r>
              <a:rPr lang="ja-JP" altLang="en-US" sz="1500" dirty="0"/>
              <a:t>を</a:t>
            </a:r>
            <a:r>
              <a:rPr lang="en-US" altLang="ja-JP" sz="1500" dirty="0"/>
              <a:t>OFF</a:t>
            </a:r>
            <a:r>
              <a:rPr lang="ja-JP" altLang="en-US" sz="1500" dirty="0"/>
              <a:t>に</a:t>
            </a:r>
            <a:endParaRPr lang="en-US" altLang="ja-JP" sz="15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081392" y="2642893"/>
            <a:ext cx="5099689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ja-JP" altLang="en-US" sz="1500" dirty="0">
                <a:solidFill>
                  <a:srgbClr val="FF0000"/>
                </a:solidFill>
              </a:rPr>
              <a:t>ヘリウムレベルが</a:t>
            </a:r>
            <a:r>
              <a:rPr lang="en-US" altLang="ja-JP" sz="1500" dirty="0">
                <a:solidFill>
                  <a:srgbClr val="FF0000"/>
                </a:solidFill>
              </a:rPr>
              <a:t>35 cm</a:t>
            </a:r>
            <a:r>
              <a:rPr lang="ja-JP" altLang="en-US" sz="1500" dirty="0">
                <a:solidFill>
                  <a:srgbClr val="FF0000"/>
                </a:solidFill>
              </a:rPr>
              <a:t>以下になったら磁場印加禁止</a:t>
            </a:r>
            <a:endParaRPr lang="en-US" altLang="ja-JP" sz="1500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064599" y="3813201"/>
            <a:ext cx="509968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altLang="ja-JP" sz="1500" dirty="0"/>
              <a:t>He</a:t>
            </a:r>
            <a:r>
              <a:rPr lang="ja-JP" altLang="en-US" sz="1500" dirty="0"/>
              <a:t>を汲むと窒素槽が冷えて空気を引き込むので、</a:t>
            </a:r>
            <a:br>
              <a:rPr lang="en-US" altLang="ja-JP" sz="1500" dirty="0"/>
            </a:br>
            <a:r>
              <a:rPr lang="en-US" altLang="ja-JP" sz="1500" dirty="0"/>
              <a:t>He</a:t>
            </a:r>
            <a:r>
              <a:rPr lang="ja-JP" altLang="en-US" sz="1500" dirty="0"/>
              <a:t>汲んでいる最中は、液体窒素を汲み続ける（溢れたら窒素ガスをそのまま弱く</a:t>
            </a:r>
            <a:r>
              <a:rPr lang="en-US" altLang="ja-JP" sz="1500" dirty="0"/>
              <a:t>flow</a:t>
            </a:r>
            <a:r>
              <a:rPr lang="ja-JP" altLang="en-US" sz="1500" dirty="0"/>
              <a:t>させる）こと</a:t>
            </a:r>
            <a:endParaRPr lang="en-US" altLang="ja-JP" sz="1500" dirty="0"/>
          </a:p>
        </p:txBody>
      </p:sp>
    </p:spTree>
    <p:extLst>
      <p:ext uri="{BB962C8B-B14F-4D97-AF65-F5344CB8AC3E}">
        <p14:creationId xmlns:p14="http://schemas.microsoft.com/office/powerpoint/2010/main" val="3739264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MFM Tip</a:t>
            </a:r>
            <a:endParaRPr kumimoji="1" lang="ja-JP" altLang="en-US" dirty="0"/>
          </a:p>
        </p:txBody>
      </p:sp>
      <p:pic>
        <p:nvPicPr>
          <p:cNvPr id="1026" name="Picture 2" descr="Our website uses cookies designed to enhance your experience through additional analytics and functionality. Please click &#10;toaccept &#10;cookies. &#10;p 国 こ Ll ゴ SS 3 「 こ h &#10;S 3 「 こ h &#10;Home» SSS-MFMR &#10;HOWTOBUY &#10;S S S - 「 1 F 「 1 R &#10;SuperSharpSiIlco,nTA Magnetic Force れ 物 OSCOPY - Reflex Coating &#10;T h e NANOSENSORSW SSS-MFMR AFM p 「 00e 尾 0 薊 m に e ご 「 0 「 high 「 esolution magnetic 「 0 「 ce imaging The &#10;Supe 「 Sha 「 pSiliconWtipbasis combinedWith averythin hardmagneticcoating 「 esultin an extremelysmall radius 0 「 物 e &#10;coatedtipandahigh aspectratioatthe lastfewhundrednanomete 「 s ofthetip-theessential demandsforhigh te 「 創 &#10;resolution down ー 0 20 nm in ambient conditions &#10;Due to the IOW magnetic moment 0 「 the tlP the sensitiVlty to magnetic forces significantly decreased compared to &#10;引 an ご a 「 ご MFM probes butthe disturbance SO れ magnetlc samples 創 SO reduced &#10;Thehardmagneticcoatingonthetipischaracter に edbyacoe 「 clvltyofapp 1250eandaremanencemagnetizatlonofapp &#10;80emu/cmi(thesevaluesweredete 「 minedonaflatsurface) &#10;The SPM probe offers unique features: &#10;hard magnetic coating on the tip side (coerclVlty app 125 Oe remanence magnetization 0 「 app 80 emu/cmi) &#10;effective magnetic moment 0 25X 0 「 引 an ご a 「 ご probes &#10;metallic 引 ect 「 に 創 conductiVlty &#10;guaranteedtip 「 adiLlSOfcurvature&lt;15nm &#10;magneticresolutionbetterthan25nm &#10;刔 CO 帥 noon ご 引 ecto 「 引 ご e can 加 ev enhan ロ ng 悁 e 「 ec れ Ⅵ し 0 「 悁 e 愴 s beamOya 信 0 「 a00m25 &#10;alignment grooves on backside silicon ho に chip &#10;precisealignmentofthecantileverposition(within+/-2um)whenusedwiththeAlignmentChip &#10;compatible With PointProbe@ Plus XY-Alignment Series &#10;As both coatings a 「 e almost stress-free the bending Of the cantilever due に stress less than 3 5 % Of the cantilever &#10;ngt ル FO 「 enhanced signal strength the magnet に ation 悁 e れ p by means Ofa strong permanentmagnet prio 「 に 悁 e &#10;measurement recommended &#10;Cantilever data. &#10;Thickness 'um &#10;MeanWidthlum &#10;Length &#10;ForceConstant/(Wm) &#10;Resonance Frequency 'kHz &#10;0 丨 de 丨 codes and shipping units. &#10;S S S -NI F R-10 &#10;SSS-MFMR-20 &#10;SSS-MFMR-50 &#10;SSS-MFMR-W &#10;Product screencast NANOSENSORSW Magnetic Force Microscopy MFM Silicon Probes &#10;H•adOfR&amp;O &#10;SpecifiedRange &#10;N ロ mi n 引 Val u 巳 &#10;Propert; &#10;2 ロ - 4 ロ &#10;215 - 235 &#10;0 5 - 9 5 &#10;45 - 1 15 &#10;2 2 7 &#10;Coating &#10;ロ a ta s h &#10;NumberotÅFr.Iprobesperpack &#10;Ord C Od a &#10;Of311grotes &#10;all probes &#10;Without &#10;Ofup to 32 probes &#10;ha 「 dmagneticand 「 eflex &#10;ha 「 ご magnetic and reflex &#10;ha 「 dmagneticandreflex &#10;hard magnetlc 3n0 reflex &#10;==NANOSENSORSL &#10;lhe WO 上 Od ま Scanning Probes &#10;NANOSENSORSWproduct SC 「 eencast &#10;Magnetic FO ℃ な &#10;Microscopy &#10;AFM-Probes &#10;Please watch the new product screencast on NANOSENSORSW Magnetlc FO 「 ce Microscopy MFM Slicon Probes at &#10;http:/Noutu.be/qssFXOZ8ELY &#10;Please subscribe to the NANOSENSORS Youtube Channel &#10;FO 「 れ 」 は he 「 ⅲ 「 0 「 m 帥 on please contact your に c 創 distributor 0 「 NANOSENSORSW 朝 「 e &#10;NANOSENSORSW a trademark 0 ー NanoWorId AG /info@nanosensors.com ′ wvm.nanosensors.com &#10;PalofNanoWorldGroup &#10;NANOSENSORSna 尾 a trademark Nano ′ 0 丨 AG - Copyright by NanoWo 「 に AG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3" t="41418" r="25035" b="48293"/>
          <a:stretch/>
        </p:blipFill>
        <p:spPr bwMode="auto">
          <a:xfrm>
            <a:off x="272015" y="1413822"/>
            <a:ext cx="3974016" cy="14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1532463" y="922867"/>
            <a:ext cx="182880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i="1" dirty="0"/>
              <a:t>Q-MFMR</a:t>
            </a:r>
            <a:endParaRPr kumimoji="1" lang="ja-JP" altLang="en-US" sz="1600" b="1" i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417746" y="848728"/>
            <a:ext cx="1828800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i="1" dirty="0"/>
              <a:t>MFMR</a:t>
            </a:r>
            <a:endParaRPr kumimoji="1" lang="ja-JP" altLang="en-US" sz="1600" b="1" i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16072" y="3259723"/>
            <a:ext cx="3862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sz="1600" dirty="0"/>
              <a:t>High resolution &lt; 25 nm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ja-JP" sz="1600" dirty="0"/>
              <a:t>Small magnetic moment (~80 emu/cm</a:t>
            </a:r>
            <a:r>
              <a:rPr lang="en-US" altLang="ja-JP" sz="1600" baseline="30000" dirty="0"/>
              <a:t>3</a:t>
            </a:r>
            <a:r>
              <a:rPr lang="en-US" altLang="ja-JP" sz="1600" dirty="0"/>
              <a:t>)</a:t>
            </a:r>
            <a:endParaRPr kumimoji="1" lang="ja-JP" altLang="en-US" sz="160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236646" y="3240673"/>
            <a:ext cx="422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sz="1600" dirty="0"/>
              <a:t>Low resolution &lt; 100 nm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ja-JP" sz="1600" dirty="0"/>
              <a:t>Large magnetic moment (~320 emu/cm</a:t>
            </a:r>
            <a:r>
              <a:rPr lang="en-US" altLang="ja-JP" sz="1600" baseline="30000" dirty="0"/>
              <a:t>3</a:t>
            </a:r>
            <a:r>
              <a:rPr lang="en-US" altLang="ja-JP" sz="1600" dirty="0"/>
              <a:t>)</a:t>
            </a:r>
            <a:endParaRPr kumimoji="1" lang="ja-JP" altLang="en-US" sz="1600" dirty="0"/>
          </a:p>
        </p:txBody>
      </p:sp>
      <p:pic>
        <p:nvPicPr>
          <p:cNvPr id="1031" name="Picture 7" descr="ー 0 cookies_ &#10;OLI 「 website uses cookies designed to enhance your experlanca through additional analytics and functionality- Please click &#10;NanoWorld AFM probes Brochure: &#10;PO ⅲ tp ′ 0b き , &#10;MFMR &#10;fDrintl &#10;Howtobuy &#10;N A N ・ &#10;W ・ R L D &#10;MFMR &#10;ー NNO A 料 を TECHN ・ ー0Gル5 &#10;agnetic force microscopy - Reflex coating &#10;M &#10;Va ー u e &#10;Cantilever Data &#10;Range &#10;75 kHz &#10;2.8 N/m &#10;225 um &#10;220 - 230 &#10;Watch ou &#10;0 u せ 三 [ 「 を 色 n [ ョ 三 t : &#10;Resonance Frequency &#10;Force Constant &#10;Length &#10;Mean Width &#10;Thickness &#10;Gua 「 anteed v き 一 u 色 5 &#10;Product Description &#10;NanoWorld pointprobe@ MFM probes are designed for magnetic force microscopy. The force constant &#10;and the special hard magnetic tip-side coating Of the MFM type ar 巳 optimised for this type Of application. &#10;This type of probe yields a very high force sensitivity, while simultaneously enabling tapping and ⅱ &#10;mode operation. &#10;All SPM and AFM probes of the Pointprobee series are made from monolithic 5 ⅱ に on which is highly &#10;doped to dissipate static charge. They are chemically inert and offer high mechanical Q-factor for high &#10;sensitivity. The tip is shaped like polygon based pyramid with typical height of 10 - 15 pm &#10;Additionally, this probe 0 幵 ers unique features &#10;・ typicaltipradiusofcurvaturec SOnm &#10;・ high magnetic contrast and lateral resolution 、 : 100 nm &#10;・ electrically conductive coating &#10;Soft magnetic samples be influenced the tip magnetization! &#10;C に 5 巳 &#10;detector side &#10;A trapezoidal Cr055 section Of the cantilever and therefore 309 &#10;Wider (e g. NCH) cantilever detector Side 凵 に in easier and &#10;faster laser adjustment. Additionally ′ b 巳 こ a 凵 se there is simply &#10;tip side &#10;more space to place and reflect the 5 巳 r beam higher SLIM &#10;Si ロ n 引 is reached &#10;Coating Description &#10;Hard Magnetic Coating / Aluminum Reflex Coating &#10;The hard magnetic coating consists of a 40 nm thick cobalt alloy layer deposited on the tip side of the &#10;cantilever Which leads to permanent magnetization Of the tip With the direction 凵 5 凵 Ⅱ y on ロ the tip &#10;axis. We recommend magnetizing the tip by meansofa strong magnet (). g. NdFea magnet a few &#10;millimeters in Size) prior to the measurement. &#10;The aluminum reflex coating deposited on the detector side of the cantilever enhances the reflectance of &#10;the laser beam and prevents light from interfering within the cantilever. &#10;AS the coating is most stress-free the bending Of the cantilever due to stress is 55 than 2 degrees. &#10;Order Codes and Packages Sizes &#10;Data Sheet &#10;Order Code &#10;Quantitv &#10;MFMR-IO &#10;MFMR—20 &#10;MFMR—50 &#10;Product Screencast &#10;NANO &#10;W 0 R L D &#10;NanoWorld product screencast: &#10;、 OVA 、 一 ( N ・ LOG 、 &#10;MAGNETIC FORCE MICROSCOPY (MFM) &#10;M PROBES &#10;S [ 「 22n [ ヨ 三 t on 、 ヨ 、 Vorld Magnet•c Fo ′ ( 2 Mi—pv (MFM) AFM p ′ 0b25 &#10;g æn by Dr M ヨ ′ ( 0 82 【 ′ - P 「 Od 凵 02V ー op 「 &#10;to N き no い ′ 0 「 旧 Youtube Channel &#10;For more information contact: 」 ロ f 旦 ロ 旦 ロ 旦 -- 旦 工 旦 〔 良 &#10;Po•ntp 「 0b色籃: 層 き 「 三 te 「 d t 「 ヨ d 色 m き 「 髪 Of N ョ no ′ 0 「 AG &#10;All data き 「 三 凵 を せ to change without not に &#10;Dr リ a ℃ 0 gecker &#10;Product De め 0 等 &#10;R u 」 ヨ q 凵 ト 0 「 ロ z 1 &#10;C ョ 三 三 t ョ ー 215 &#10;CH - 20 ロ 2 N 凵 [ h t &#10;Swtærland &#10;n き no 物 ュ 「 旧 に 0 「 n &#10;fDrintl &#10;M と ヒ と 「 C f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4" t="15426" r="21903" b="74814"/>
          <a:stretch/>
        </p:blipFill>
        <p:spPr bwMode="auto">
          <a:xfrm>
            <a:off x="6417746" y="1413821"/>
            <a:ext cx="1727200" cy="148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線矢印コネクタ 11"/>
          <p:cNvCxnSpPr/>
          <p:nvPr/>
        </p:nvCxnSpPr>
        <p:spPr bwMode="auto">
          <a:xfrm flipH="1">
            <a:off x="3505185" y="1092144"/>
            <a:ext cx="254000" cy="609656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テキスト ボックス 13"/>
          <p:cNvSpPr txBox="1"/>
          <p:nvPr/>
        </p:nvSpPr>
        <p:spPr>
          <a:xfrm>
            <a:off x="3505185" y="787457"/>
            <a:ext cx="905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~ 15 nm</a:t>
            </a:r>
            <a:endParaRPr kumimoji="1" lang="ja-JP" altLang="en-US" sz="1600" dirty="0"/>
          </a:p>
        </p:txBody>
      </p:sp>
      <p:cxnSp>
        <p:nvCxnSpPr>
          <p:cNvPr id="21" name="直線矢印コネクタ 20"/>
          <p:cNvCxnSpPr/>
          <p:nvPr/>
        </p:nvCxnSpPr>
        <p:spPr bwMode="auto">
          <a:xfrm flipH="1" flipV="1">
            <a:off x="7393530" y="1569894"/>
            <a:ext cx="751416" cy="13204"/>
          </a:xfrm>
          <a:prstGeom prst="straightConnector1">
            <a:avLst/>
          </a:prstGeom>
          <a:noFill/>
          <a:ln w="254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テキスト ボックス 21"/>
          <p:cNvSpPr txBox="1"/>
          <p:nvPr/>
        </p:nvSpPr>
        <p:spPr>
          <a:xfrm>
            <a:off x="8187280" y="1413821"/>
            <a:ext cx="905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~ 50 nm</a:t>
            </a:r>
            <a:endParaRPr kumimoji="1" lang="ja-JP" altLang="en-US" sz="1600" dirty="0"/>
          </a:p>
        </p:txBody>
      </p:sp>
      <p:sp>
        <p:nvSpPr>
          <p:cNvPr id="17" name="右矢印 16"/>
          <p:cNvSpPr/>
          <p:nvPr/>
        </p:nvSpPr>
        <p:spPr bwMode="auto">
          <a:xfrm>
            <a:off x="4521197" y="3259723"/>
            <a:ext cx="484717" cy="795810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角丸四角形 17"/>
          <p:cNvSpPr/>
          <p:nvPr/>
        </p:nvSpPr>
        <p:spPr bwMode="auto">
          <a:xfrm>
            <a:off x="254000" y="719667"/>
            <a:ext cx="4157119" cy="6002866"/>
          </a:xfrm>
          <a:prstGeom prst="roundRect">
            <a:avLst>
              <a:gd name="adj" fmla="val 6471"/>
            </a:avLst>
          </a:prstGeom>
          <a:noFill/>
          <a:ln w="254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 bwMode="auto">
          <a:xfrm>
            <a:off x="5105401" y="719667"/>
            <a:ext cx="3987814" cy="6002866"/>
          </a:xfrm>
          <a:prstGeom prst="roundRect">
            <a:avLst>
              <a:gd name="adj" fmla="val 6471"/>
            </a:avLst>
          </a:prstGeom>
          <a:noFill/>
          <a:ln w="254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527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t="14594" r="48238" b="39408"/>
          <a:stretch/>
        </p:blipFill>
        <p:spPr>
          <a:xfrm>
            <a:off x="251520" y="692696"/>
            <a:ext cx="4842134" cy="5436604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400600" y="289754"/>
            <a:ext cx="2967479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①：</a:t>
            </a:r>
            <a:r>
              <a:rPr lang="ja-JP" altLang="en-US" sz="1500" dirty="0"/>
              <a:t>　チェック（スイッチオンに対応）</a:t>
            </a:r>
            <a:endParaRPr kumimoji="1" lang="ja-JP" altLang="en-US" sz="1500" dirty="0"/>
          </a:p>
        </p:txBody>
      </p:sp>
      <p:cxnSp>
        <p:nvCxnSpPr>
          <p:cNvPr id="7" name="直線矢印コネクタ 6"/>
          <p:cNvCxnSpPr/>
          <p:nvPr/>
        </p:nvCxnSpPr>
        <p:spPr>
          <a:xfrm flipH="1">
            <a:off x="2268905" y="1474538"/>
            <a:ext cx="288032" cy="1440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2519675" y="130526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①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 flipH="1" flipV="1">
            <a:off x="1419258" y="1952836"/>
            <a:ext cx="288032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707290" y="210921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②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400600" y="768549"/>
            <a:ext cx="2834750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②：</a:t>
            </a:r>
            <a:r>
              <a:rPr lang="ja-JP" altLang="en-US" sz="1500" dirty="0"/>
              <a:t>　</a:t>
            </a:r>
            <a:r>
              <a:rPr lang="en-US" altLang="ja-JP" sz="1500" dirty="0"/>
              <a:t>LT</a:t>
            </a:r>
            <a:r>
              <a:rPr lang="ja-JP" altLang="en-US" sz="1500" dirty="0"/>
              <a:t>側になっていることを確認</a:t>
            </a:r>
            <a:endParaRPr kumimoji="1" lang="ja-JP" altLang="en-US" sz="1500" dirty="0"/>
          </a:p>
        </p:txBody>
      </p:sp>
      <p:cxnSp>
        <p:nvCxnSpPr>
          <p:cNvPr id="13" name="直線矢印コネクタ 12"/>
          <p:cNvCxnSpPr/>
          <p:nvPr/>
        </p:nvCxnSpPr>
        <p:spPr>
          <a:xfrm flipH="1" flipV="1">
            <a:off x="2519675" y="2024844"/>
            <a:ext cx="288032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2714600" y="2233809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③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89846" y="1249794"/>
            <a:ext cx="373926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③：</a:t>
            </a:r>
            <a:r>
              <a:rPr lang="ja-JP" altLang="en-US" sz="1500" dirty="0"/>
              <a:t>　</a:t>
            </a:r>
            <a:r>
              <a:rPr lang="en-US" altLang="ja-JP" sz="1500" dirty="0"/>
              <a:t>LT</a:t>
            </a:r>
            <a:r>
              <a:rPr lang="ja-JP" altLang="en-US" sz="1500" dirty="0"/>
              <a:t>用の</a:t>
            </a:r>
            <a:r>
              <a:rPr lang="en-US" altLang="ja-JP" sz="1500" dirty="0"/>
              <a:t>Output Limits</a:t>
            </a:r>
            <a:r>
              <a:rPr lang="ja-JP" altLang="en-US" sz="1500" dirty="0"/>
              <a:t>の設定確認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ja-JP" altLang="en-US" sz="1500" dirty="0">
                <a:solidFill>
                  <a:srgbClr val="FF0000"/>
                </a:solidFill>
              </a:rPr>
              <a:t>（ここを忘れると最悪スキャナーが壊れるので要注意）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0" t="37555" r="27050" b="32756"/>
          <a:stretch/>
        </p:blipFill>
        <p:spPr>
          <a:xfrm>
            <a:off x="3491880" y="2836904"/>
            <a:ext cx="5554133" cy="3428984"/>
          </a:xfrm>
          <a:prstGeom prst="rect">
            <a:avLst/>
          </a:prstGeom>
        </p:spPr>
      </p:pic>
      <p:cxnSp>
        <p:nvCxnSpPr>
          <p:cNvPr id="18" name="直線コネクタ 17"/>
          <p:cNvCxnSpPr/>
          <p:nvPr/>
        </p:nvCxnSpPr>
        <p:spPr>
          <a:xfrm>
            <a:off x="2910327" y="1952836"/>
            <a:ext cx="581553" cy="40158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919487" y="1952836"/>
            <a:ext cx="5468937" cy="8554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6959392" y="4110717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10 V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6957408" y="4292086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35 </a:t>
            </a:r>
            <a:r>
              <a:rPr kumimoji="1" lang="en-US" altLang="ja-JP" sz="1100" dirty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sz="1100" dirty="0">
                <a:solidFill>
                  <a:srgbClr val="FF0000"/>
                </a:solidFill>
              </a:rPr>
              <a:t>m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6977680" y="4717144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10 V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975696" y="4898513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35 </a:t>
            </a:r>
            <a:r>
              <a:rPr kumimoji="1" lang="en-US" altLang="ja-JP" sz="1100" dirty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sz="1100" dirty="0">
                <a:solidFill>
                  <a:srgbClr val="FF0000"/>
                </a:solidFill>
              </a:rPr>
              <a:t>m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005112" y="5337784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10 V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003128" y="5519153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12.5 </a:t>
            </a:r>
            <a:r>
              <a:rPr kumimoji="1" lang="en-US" altLang="ja-JP" sz="1100" dirty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kumimoji="1" lang="en-US" altLang="ja-JP" sz="1100" dirty="0">
                <a:solidFill>
                  <a:srgbClr val="FF0000"/>
                </a:solidFill>
              </a:rPr>
              <a:t>m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6958049" y="3917101"/>
            <a:ext cx="521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FF0000"/>
                </a:solidFill>
              </a:rPr>
              <a:t>@ 4 K</a:t>
            </a:r>
            <a:endParaRPr kumimoji="1" lang="ja-JP" altLang="en-US" sz="1100" dirty="0">
              <a:solidFill>
                <a:srgbClr val="FF0000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6516216" y="4110716"/>
            <a:ext cx="441192" cy="185797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5814996" y="5954137"/>
            <a:ext cx="2573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測定温度に対応する値</a:t>
            </a:r>
            <a:endParaRPr lang="en-US" altLang="ja-JP" sz="1600" dirty="0"/>
          </a:p>
          <a:p>
            <a:r>
              <a:rPr lang="ja-JP" altLang="en-US" sz="1600" dirty="0"/>
              <a:t>（</a:t>
            </a:r>
            <a:r>
              <a:rPr lang="en-US" altLang="ja-JP" sz="1600" dirty="0"/>
              <a:t>4K</a:t>
            </a:r>
            <a:r>
              <a:rPr lang="ja-JP" altLang="en-US" sz="1600" dirty="0"/>
              <a:t>と</a:t>
            </a:r>
            <a:r>
              <a:rPr lang="en-US" altLang="ja-JP" sz="1600" dirty="0"/>
              <a:t>RT</a:t>
            </a:r>
            <a:r>
              <a:rPr lang="ja-JP" altLang="en-US" sz="1600" dirty="0" err="1"/>
              <a:t>の内挿</a:t>
            </a:r>
            <a:r>
              <a:rPr lang="ja-JP" altLang="en-US" sz="1600" dirty="0"/>
              <a:t>値）を入力</a:t>
            </a:r>
            <a:endParaRPr lang="en-US" altLang="ja-JP" sz="1600" dirty="0"/>
          </a:p>
          <a:p>
            <a:r>
              <a:rPr kumimoji="1" lang="ja-JP" altLang="en-US" sz="1600" dirty="0"/>
              <a:t>表計算ソフトのシートを使用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98805" y="96140"/>
            <a:ext cx="1734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</a:t>
            </a:r>
            <a:r>
              <a:rPr kumimoji="1" lang="ja-JP" altLang="en-US" sz="2400" dirty="0" err="1"/>
              <a:t>．</a:t>
            </a:r>
            <a:r>
              <a:rPr kumimoji="1" lang="ja-JP" altLang="en-US" sz="2400" dirty="0"/>
              <a:t>はじめに</a:t>
            </a:r>
          </a:p>
        </p:txBody>
      </p:sp>
      <p:cxnSp>
        <p:nvCxnSpPr>
          <p:cNvPr id="33" name="直線矢印コネクタ 32"/>
          <p:cNvCxnSpPr/>
          <p:nvPr/>
        </p:nvCxnSpPr>
        <p:spPr>
          <a:xfrm flipH="1" flipV="1">
            <a:off x="5271587" y="3454782"/>
            <a:ext cx="161138" cy="2309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5351957" y="366498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④</a:t>
            </a:r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62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2637627-6DBD-4A52-9BCC-9D9E42AAE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1166018"/>
            <a:ext cx="9577064" cy="4525963"/>
          </a:xfrm>
        </p:spPr>
        <p:txBody>
          <a:bodyPr/>
          <a:lstStyle/>
          <a:p>
            <a:r>
              <a:rPr lang="en-US" altLang="ja-JP"/>
              <a:t>https://www.nanoworld.com/magnetic-force-afm-tips</a:t>
            </a:r>
            <a:endParaRPr kumimoji="1"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BDBDA3-0104-4EBD-ADF5-3293DC62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6696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9" t="42868" r="8799" b="33014"/>
          <a:stretch/>
        </p:blipFill>
        <p:spPr>
          <a:xfrm>
            <a:off x="2897827" y="575484"/>
            <a:ext cx="6066661" cy="2770811"/>
          </a:xfrm>
          <a:prstGeom prst="rect">
            <a:avLst/>
          </a:prstGeom>
        </p:spPr>
      </p:pic>
      <p:cxnSp>
        <p:nvCxnSpPr>
          <p:cNvPr id="7" name="直線矢印コネクタ 6"/>
          <p:cNvCxnSpPr/>
          <p:nvPr/>
        </p:nvCxnSpPr>
        <p:spPr>
          <a:xfrm flipH="1">
            <a:off x="5126520" y="973137"/>
            <a:ext cx="33198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440360" y="80082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①</a:t>
            </a: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2865981" y="913962"/>
            <a:ext cx="409461" cy="1473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448883" y="68712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②</a:t>
            </a:r>
          </a:p>
        </p:txBody>
      </p:sp>
      <p:cxnSp>
        <p:nvCxnSpPr>
          <p:cNvPr id="13" name="直線矢印コネクタ 12"/>
          <p:cNvCxnSpPr/>
          <p:nvPr/>
        </p:nvCxnSpPr>
        <p:spPr>
          <a:xfrm flipV="1">
            <a:off x="2850961" y="1613171"/>
            <a:ext cx="377732" cy="26908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260314" y="87015"/>
            <a:ext cx="3312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2-1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Dither Spectroscopy</a:t>
            </a:r>
            <a:endParaRPr kumimoji="1" lang="ja-JP" altLang="en-US" sz="2400" dirty="0"/>
          </a:p>
        </p:txBody>
      </p:sp>
      <p:sp>
        <p:nvSpPr>
          <p:cNvPr id="36" name="Oval 5"/>
          <p:cNvSpPr>
            <a:spLocks noChangeArrowheads="1"/>
          </p:cNvSpPr>
          <p:nvPr/>
        </p:nvSpPr>
        <p:spPr bwMode="auto">
          <a:xfrm>
            <a:off x="7043714" y="1902077"/>
            <a:ext cx="180975" cy="179388"/>
          </a:xfrm>
          <a:prstGeom prst="ellipse">
            <a:avLst/>
          </a:prstGeom>
          <a:noFill/>
          <a:ln w="25560">
            <a:solidFill>
              <a:srgbClr val="FFFF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7129494" y="1615330"/>
            <a:ext cx="446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spcBef>
                <a:spcPts val="4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spcBef>
                <a:spcPts val="3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spcBef>
                <a:spcPts val="3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ja-JP" sz="1800" dirty="0">
                <a:solidFill>
                  <a:srgbClr val="FFFF00"/>
                </a:solidFill>
                <a:latin typeface="OfficinaSanITCBoo" charset="0"/>
              </a:rPr>
              <a:t>WP</a:t>
            </a:r>
          </a:p>
        </p:txBody>
      </p:sp>
      <p:sp>
        <p:nvSpPr>
          <p:cNvPr id="3" name="円/楕円 2"/>
          <p:cNvSpPr/>
          <p:nvPr/>
        </p:nvSpPr>
        <p:spPr>
          <a:xfrm>
            <a:off x="4928553" y="503176"/>
            <a:ext cx="648072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/>
        </p:nvSpPr>
        <p:spPr>
          <a:xfrm>
            <a:off x="4025692" y="733942"/>
            <a:ext cx="1062190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/>
        </p:nvSpPr>
        <p:spPr>
          <a:xfrm>
            <a:off x="3340613" y="1022405"/>
            <a:ext cx="648072" cy="2339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88477" y="3405622"/>
            <a:ext cx="63074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①：</a:t>
            </a:r>
            <a:r>
              <a:rPr lang="ja-JP" altLang="en-US" sz="1500" dirty="0"/>
              <a:t>　</a:t>
            </a:r>
            <a:r>
              <a:rPr lang="en-US" altLang="ja-JP" sz="1500" dirty="0"/>
              <a:t>Spec 1</a:t>
            </a:r>
            <a:r>
              <a:rPr lang="ja-JP" altLang="en-US" sz="1500" dirty="0"/>
              <a:t>では</a:t>
            </a:r>
            <a:r>
              <a:rPr lang="en-US" altLang="ja-JP" sz="1500" dirty="0"/>
              <a:t>Intensity</a:t>
            </a:r>
            <a:r>
              <a:rPr lang="ja-JP" altLang="en-US" sz="1500" dirty="0"/>
              <a:t>しか選べない（</a:t>
            </a:r>
            <a:r>
              <a:rPr lang="en-US" altLang="ja-JP" sz="1500" dirty="0"/>
              <a:t>Spec 2</a:t>
            </a:r>
            <a:r>
              <a:rPr lang="ja-JP" altLang="en-US" sz="1500" dirty="0"/>
              <a:t>では</a:t>
            </a:r>
            <a:r>
              <a:rPr lang="en-US" altLang="ja-JP" sz="1500" dirty="0"/>
              <a:t>HF 1 </a:t>
            </a:r>
            <a:r>
              <a:rPr lang="en-US" altLang="ja-JP" sz="1500" dirty="0" err="1"/>
              <a:t>Ampl</a:t>
            </a:r>
            <a:r>
              <a:rPr lang="ja-JP" altLang="en-US" sz="1500" dirty="0"/>
              <a:t>しか選べない）。</a:t>
            </a:r>
            <a:br>
              <a:rPr lang="en-US" altLang="ja-JP" sz="1500" dirty="0"/>
            </a:br>
            <a:r>
              <a:rPr lang="ja-JP" altLang="en-US" sz="1500" dirty="0"/>
              <a:t>　　　</a:t>
            </a:r>
            <a:r>
              <a:rPr lang="en-US" altLang="ja-JP" sz="1500" dirty="0"/>
              <a:t>Details</a:t>
            </a:r>
            <a:r>
              <a:rPr lang="ja-JP" altLang="en-US" sz="1500" dirty="0"/>
              <a:t>を確認。</a:t>
            </a:r>
            <a:r>
              <a:rPr lang="en-US" altLang="ja-JP" sz="1500" dirty="0"/>
              <a:t>Active</a:t>
            </a:r>
            <a:r>
              <a:rPr lang="ja-JP" altLang="en-US" sz="1500" dirty="0"/>
              <a:t>を外す（したがって入力値を気にする必要はない）。</a:t>
            </a:r>
            <a:endParaRPr kumimoji="1" lang="ja-JP" altLang="en-US" sz="1500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79512" y="4010413"/>
            <a:ext cx="7298088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②：</a:t>
            </a:r>
            <a:r>
              <a:rPr lang="ja-JP" altLang="en-US" sz="1500" dirty="0"/>
              <a:t>　</a:t>
            </a:r>
            <a:r>
              <a:rPr lang="en-US" altLang="ja-JP" sz="1500" dirty="0"/>
              <a:t>dither piezo</a:t>
            </a:r>
            <a:r>
              <a:rPr lang="ja-JP" altLang="en-US" sz="1500" dirty="0"/>
              <a:t>に</a:t>
            </a:r>
            <a:r>
              <a:rPr lang="en-US" altLang="ja-JP" sz="1500" dirty="0"/>
              <a:t>DC</a:t>
            </a:r>
            <a:r>
              <a:rPr lang="ja-JP" altLang="en-US" sz="1500" dirty="0"/>
              <a:t>電圧をかけるから（</a:t>
            </a:r>
            <a:r>
              <a:rPr lang="en-US" altLang="ja-JP" sz="1500" dirty="0"/>
              <a:t>DAC</a:t>
            </a:r>
            <a:r>
              <a:rPr lang="ja-JP" altLang="en-US" sz="1500" dirty="0"/>
              <a:t>：</a:t>
            </a:r>
            <a:r>
              <a:rPr lang="en-US" altLang="ja-JP" sz="1500" dirty="0"/>
              <a:t> </a:t>
            </a:r>
            <a:r>
              <a:rPr lang="ja-JP" altLang="en-US" sz="1500" dirty="0"/>
              <a:t>デジタルな値からアナログ出力への変換）</a:t>
            </a:r>
            <a:endParaRPr kumimoji="1" lang="ja-JP" altLang="en-US" sz="1500" dirty="0"/>
          </a:p>
        </p:txBody>
      </p:sp>
      <p:sp>
        <p:nvSpPr>
          <p:cNvPr id="42" name="円/楕円 41"/>
          <p:cNvSpPr/>
          <p:nvPr/>
        </p:nvSpPr>
        <p:spPr>
          <a:xfrm>
            <a:off x="3243614" y="1404598"/>
            <a:ext cx="441208" cy="23395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79512" y="4385539"/>
            <a:ext cx="805541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③：</a:t>
            </a:r>
            <a:r>
              <a:rPr lang="ja-JP" altLang="en-US" sz="1500" dirty="0"/>
              <a:t>　</a:t>
            </a:r>
            <a:r>
              <a:rPr lang="en-US" altLang="ja-JP" sz="1500" dirty="0">
                <a:solidFill>
                  <a:srgbClr val="FF0000"/>
                </a:solidFill>
              </a:rPr>
              <a:t>RT</a:t>
            </a:r>
            <a:r>
              <a:rPr lang="ja-JP" altLang="en-US" sz="1500" dirty="0">
                <a:solidFill>
                  <a:srgbClr val="FF0000"/>
                </a:solidFill>
              </a:rPr>
              <a:t>では</a:t>
            </a:r>
            <a:r>
              <a:rPr lang="en-US" altLang="ja-JP" sz="1500" dirty="0">
                <a:solidFill>
                  <a:srgbClr val="FF0000"/>
                </a:solidFill>
              </a:rPr>
              <a:t>4 V</a:t>
            </a:r>
            <a:r>
              <a:rPr lang="ja-JP" altLang="en-US" sz="1500" dirty="0" err="1">
                <a:solidFill>
                  <a:srgbClr val="FF0000"/>
                </a:solidFill>
              </a:rPr>
              <a:t>、</a:t>
            </a:r>
            <a:r>
              <a:rPr lang="en-US" altLang="ja-JP" sz="1500" dirty="0">
                <a:solidFill>
                  <a:srgbClr val="FF0000"/>
                </a:solidFill>
              </a:rPr>
              <a:t>4K</a:t>
            </a:r>
            <a:r>
              <a:rPr lang="ja-JP" altLang="en-US" sz="1500" dirty="0">
                <a:solidFill>
                  <a:srgbClr val="FF0000"/>
                </a:solidFill>
              </a:rPr>
              <a:t>では</a:t>
            </a:r>
            <a:r>
              <a:rPr lang="en-US" altLang="ja-JP" sz="1500" dirty="0">
                <a:solidFill>
                  <a:srgbClr val="FF0000"/>
                </a:solidFill>
              </a:rPr>
              <a:t>8</a:t>
            </a:r>
            <a:r>
              <a:rPr lang="ja-JP" altLang="en-US" sz="1500" dirty="0">
                <a:solidFill>
                  <a:srgbClr val="FF0000"/>
                </a:solidFill>
              </a:rPr>
              <a:t> </a:t>
            </a:r>
            <a:r>
              <a:rPr lang="en-US" altLang="ja-JP" sz="1500" dirty="0">
                <a:solidFill>
                  <a:srgbClr val="FF0000"/>
                </a:solidFill>
              </a:rPr>
              <a:t>V</a:t>
            </a:r>
            <a:r>
              <a:rPr lang="ja-JP" altLang="en-US" sz="1500" dirty="0">
                <a:solidFill>
                  <a:srgbClr val="FF0000"/>
                </a:solidFill>
              </a:rPr>
              <a:t>まで。中途な温度ではその内挿値が最大値。</a:t>
            </a:r>
            <a:endParaRPr lang="en-US" altLang="ja-JP" sz="1500" dirty="0">
              <a:solidFill>
                <a:srgbClr val="FF0000"/>
              </a:solidFill>
            </a:endParaRPr>
          </a:p>
          <a:p>
            <a:pPr>
              <a:lnSpc>
                <a:spcPts val="2100"/>
              </a:lnSpc>
            </a:pPr>
            <a:r>
              <a:rPr kumimoji="1" lang="ja-JP" altLang="en-US" sz="1500" dirty="0"/>
              <a:t>　　　</a:t>
            </a:r>
            <a:r>
              <a:rPr kumimoji="1" lang="ja-JP" altLang="en-US" sz="1500" dirty="0">
                <a:solidFill>
                  <a:srgbClr val="FF0000"/>
                </a:solidFill>
              </a:rPr>
              <a:t>最大値を超えないこと。</a:t>
            </a:r>
            <a:r>
              <a:rPr kumimoji="1" lang="ja-JP" altLang="en-US" sz="1500" dirty="0"/>
              <a:t>（最大電圧まで印加する必要はないので、無難な値（</a:t>
            </a:r>
            <a:r>
              <a:rPr kumimoji="1" lang="en-US" altLang="ja-JP" sz="1500" dirty="0"/>
              <a:t>4 V</a:t>
            </a:r>
            <a:r>
              <a:rPr kumimoji="1" lang="ja-JP" altLang="en-US" sz="1500" dirty="0"/>
              <a:t>）から初めて、</a:t>
            </a:r>
            <a:br>
              <a:rPr kumimoji="1" lang="en-US" altLang="ja-JP" sz="1500" dirty="0"/>
            </a:br>
            <a:r>
              <a:rPr kumimoji="1" lang="ja-JP" altLang="en-US" sz="1500" dirty="0"/>
              <a:t>　　　</a:t>
            </a:r>
            <a:r>
              <a:rPr kumimoji="1" lang="en-US" altLang="ja-JP" sz="1500" dirty="0"/>
              <a:t>Working Point</a:t>
            </a:r>
            <a:r>
              <a:rPr kumimoji="1" lang="ja-JP" altLang="en-US" sz="1500" dirty="0"/>
              <a:t>（以下</a:t>
            </a:r>
            <a:r>
              <a:rPr kumimoji="1" lang="en-US" altLang="ja-JP" sz="1500" dirty="0"/>
              <a:t>WP</a:t>
            </a:r>
            <a:r>
              <a:rPr kumimoji="1" lang="ja-JP" altLang="en-US" sz="1500" dirty="0"/>
              <a:t>）が見つからなかったら安全を見つつ、値を増やせばよい）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44" name="円/楕円 43"/>
          <p:cNvSpPr/>
          <p:nvPr/>
        </p:nvSpPr>
        <p:spPr>
          <a:xfrm>
            <a:off x="3340613" y="2738418"/>
            <a:ext cx="324036" cy="30596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2448883" y="1798687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③</a:t>
            </a:r>
          </a:p>
        </p:txBody>
      </p:sp>
      <p:cxnSp>
        <p:nvCxnSpPr>
          <p:cNvPr id="48" name="直線矢印コネクタ 47"/>
          <p:cNvCxnSpPr/>
          <p:nvPr/>
        </p:nvCxnSpPr>
        <p:spPr>
          <a:xfrm flipV="1">
            <a:off x="2748540" y="3007357"/>
            <a:ext cx="593256" cy="1345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テキスト ボックス 49"/>
          <p:cNvSpPr txBox="1"/>
          <p:nvPr/>
        </p:nvSpPr>
        <p:spPr>
          <a:xfrm>
            <a:off x="2405556" y="300594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④</a:t>
            </a: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85817" y="5237568"/>
            <a:ext cx="473206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④：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611659" y="5219638"/>
            <a:ext cx="8163453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Dither spectroscopy</a:t>
            </a:r>
            <a:r>
              <a:rPr lang="ja-JP" altLang="en-US" sz="1500" dirty="0"/>
              <a:t>開始　（ここでは</a:t>
            </a:r>
            <a:r>
              <a:rPr lang="en-US" altLang="ja-JP" sz="1500" dirty="0"/>
              <a:t>WP</a:t>
            </a:r>
            <a:r>
              <a:rPr lang="ja-JP" altLang="en-US" sz="1500" dirty="0"/>
              <a:t>の</a:t>
            </a:r>
            <a:r>
              <a:rPr lang="en-US" altLang="ja-JP" sz="1500" dirty="0"/>
              <a:t>x</a:t>
            </a:r>
            <a:r>
              <a:rPr lang="ja-JP" altLang="en-US" sz="1500" dirty="0"/>
              <a:t>座標をより正確に見るため、</a:t>
            </a:r>
            <a:r>
              <a:rPr lang="en-US" altLang="ja-JP" sz="1500" dirty="0" err="1"/>
              <a:t>Fwd</a:t>
            </a:r>
            <a:r>
              <a:rPr lang="en-US" altLang="ja-JP" sz="1500" dirty="0"/>
              <a:t>/</a:t>
            </a:r>
            <a:r>
              <a:rPr lang="en-US" altLang="ja-JP" sz="1500" dirty="0" err="1"/>
              <a:t>Bwd</a:t>
            </a:r>
            <a:r>
              <a:rPr lang="ja-JP" altLang="en-US" sz="1500" dirty="0"/>
              <a:t>をチェックしてみた）</a:t>
            </a:r>
            <a:endParaRPr kumimoji="1" lang="ja-JP" altLang="en-US" sz="15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196679" y="5606931"/>
            <a:ext cx="473206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⑤：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22521" y="5589001"/>
            <a:ext cx="81525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WP</a:t>
            </a:r>
            <a:r>
              <a:rPr lang="ja-JP" altLang="en-US" sz="1500" dirty="0"/>
              <a:t>を与えるＤＣ電圧（</a:t>
            </a:r>
            <a:r>
              <a:rPr lang="en-US" altLang="ja-JP" sz="1500" dirty="0"/>
              <a:t>x</a:t>
            </a:r>
            <a:r>
              <a:rPr lang="ja-JP" altLang="en-US" sz="1500" dirty="0"/>
              <a:t>軸）、その際の</a:t>
            </a:r>
            <a:r>
              <a:rPr lang="en-US" altLang="ja-JP" sz="1500" dirty="0"/>
              <a:t>intensity</a:t>
            </a:r>
            <a:r>
              <a:rPr lang="ja-JP" altLang="en-US" sz="1500" dirty="0"/>
              <a:t>の最大・最小値（</a:t>
            </a:r>
            <a:r>
              <a:rPr lang="en-US" altLang="ja-JP" sz="1500" dirty="0"/>
              <a:t>y</a:t>
            </a:r>
            <a:r>
              <a:rPr lang="ja-JP" altLang="en-US" sz="1500" dirty="0"/>
              <a:t>軸）を読取り（マウスのカーソルを持っていくと表示される）、</a:t>
            </a:r>
            <a:r>
              <a:rPr lang="en-US" altLang="ja-JP" sz="1500" dirty="0"/>
              <a:t>peak-to-peak</a:t>
            </a:r>
            <a:r>
              <a:rPr lang="ja-JP" altLang="en-US" sz="1500" dirty="0"/>
              <a:t>の</a:t>
            </a:r>
            <a:r>
              <a:rPr lang="en-US" altLang="ja-JP" sz="1500" dirty="0"/>
              <a:t>intensity, </a:t>
            </a:r>
            <a:r>
              <a:rPr lang="en-US" altLang="ja-JP" sz="1500" i="1" dirty="0" err="1"/>
              <a:t>I</a:t>
            </a:r>
            <a:r>
              <a:rPr lang="en-US" altLang="ja-JP" sz="1500" baseline="-25000" dirty="0" err="1"/>
              <a:t>p</a:t>
            </a:r>
            <a:r>
              <a:rPr lang="en-US" altLang="ja-JP" sz="1500" baseline="-25000" dirty="0"/>
              <a:t>-p</a:t>
            </a:r>
            <a:r>
              <a:rPr lang="en-US" altLang="ja-JP" sz="1500" dirty="0"/>
              <a:t>, </a:t>
            </a:r>
            <a:r>
              <a:rPr lang="ja-JP" altLang="en-US" sz="1500" dirty="0"/>
              <a:t>及び</a:t>
            </a:r>
            <a:r>
              <a:rPr lang="en-US" altLang="ja-JP" sz="1500" dirty="0"/>
              <a:t>WP</a:t>
            </a:r>
            <a:r>
              <a:rPr lang="ja-JP" altLang="en-US" sz="1500" dirty="0"/>
              <a:t>の</a:t>
            </a:r>
            <a:r>
              <a:rPr lang="en-US" altLang="ja-JP" sz="1500" dirty="0"/>
              <a:t>intensity</a:t>
            </a:r>
            <a:r>
              <a:rPr lang="ja-JP" altLang="en-US" sz="1500" dirty="0"/>
              <a:t>を計算する。ただし、ピエゾ素子は一般にヒステリシスを持つため、行きの</a:t>
            </a:r>
            <a:r>
              <a:rPr lang="en-US" altLang="ja-JP" sz="1500" dirty="0"/>
              <a:t>WP</a:t>
            </a:r>
            <a:r>
              <a:rPr lang="ja-JP" altLang="en-US" sz="1500" dirty="0"/>
              <a:t>の</a:t>
            </a:r>
            <a:r>
              <a:rPr lang="en-US" altLang="ja-JP" sz="1500" dirty="0"/>
              <a:t>x</a:t>
            </a:r>
            <a:r>
              <a:rPr lang="ja-JP" altLang="en-US" sz="1500" dirty="0"/>
              <a:t>軸の値は目安でしかない（往復の中点の</a:t>
            </a:r>
            <a:r>
              <a:rPr lang="en-US" altLang="ja-JP" sz="1500" dirty="0"/>
              <a:t>x</a:t>
            </a:r>
            <a:r>
              <a:rPr lang="ja-JP" altLang="en-US" sz="1500" dirty="0"/>
              <a:t>はより正確）。</a:t>
            </a:r>
            <a:r>
              <a:rPr lang="en-US" altLang="ja-JP" sz="1500" dirty="0"/>
              <a:t>WP</a:t>
            </a:r>
            <a:r>
              <a:rPr lang="ja-JP" altLang="en-US" sz="1500" dirty="0"/>
              <a:t>の</a:t>
            </a:r>
            <a:r>
              <a:rPr lang="en-US" altLang="ja-JP" sz="1500" dirty="0"/>
              <a:t>y</a:t>
            </a:r>
            <a:r>
              <a:rPr lang="ja-JP" altLang="en-US" sz="1500" dirty="0"/>
              <a:t>軸の値、</a:t>
            </a:r>
            <a:r>
              <a:rPr lang="en-US" altLang="ja-JP" sz="1500" i="1" dirty="0" err="1"/>
              <a:t>I</a:t>
            </a:r>
            <a:r>
              <a:rPr lang="en-US" altLang="ja-JP" sz="1500" baseline="-25000" dirty="0" err="1"/>
              <a:t>p</a:t>
            </a:r>
            <a:r>
              <a:rPr lang="en-US" altLang="ja-JP" sz="1500" baseline="-25000" dirty="0"/>
              <a:t>-p</a:t>
            </a:r>
            <a:r>
              <a:rPr lang="ja-JP" altLang="en-US" sz="1500" dirty="0"/>
              <a:t>の値には、ピエゾのヒステリシスは影響しない。</a:t>
            </a:r>
            <a:endParaRPr lang="en-US" altLang="ja-JP" sz="1500" dirty="0"/>
          </a:p>
        </p:txBody>
      </p:sp>
      <p:cxnSp>
        <p:nvCxnSpPr>
          <p:cNvPr id="56" name="直線矢印コネクタ 55"/>
          <p:cNvCxnSpPr/>
          <p:nvPr/>
        </p:nvCxnSpPr>
        <p:spPr>
          <a:xfrm>
            <a:off x="6213735" y="1291195"/>
            <a:ext cx="0" cy="1427295"/>
          </a:xfrm>
          <a:prstGeom prst="straightConnector1">
            <a:avLst/>
          </a:prstGeom>
          <a:ln w="1905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/>
          <p:cNvCxnSpPr/>
          <p:nvPr/>
        </p:nvCxnSpPr>
        <p:spPr>
          <a:xfrm>
            <a:off x="5458509" y="1195371"/>
            <a:ext cx="1510453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/>
          <p:cNvCxnSpPr/>
          <p:nvPr/>
        </p:nvCxnSpPr>
        <p:spPr>
          <a:xfrm>
            <a:off x="6094065" y="2814125"/>
            <a:ext cx="2716811" cy="0"/>
          </a:xfrm>
          <a:prstGeom prst="line">
            <a:avLst/>
          </a:prstGeom>
          <a:ln w="1905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/>
          <p:cNvSpPr/>
          <p:nvPr/>
        </p:nvSpPr>
        <p:spPr>
          <a:xfrm>
            <a:off x="5635285" y="1864571"/>
            <a:ext cx="458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i="1" dirty="0" err="1">
                <a:solidFill>
                  <a:srgbClr val="FFFF00"/>
                </a:solidFill>
              </a:rPr>
              <a:t>I</a:t>
            </a:r>
            <a:r>
              <a:rPr lang="en-US" altLang="ja-JP" b="1" baseline="-25000" dirty="0" err="1">
                <a:solidFill>
                  <a:srgbClr val="FFFF00"/>
                </a:solidFill>
              </a:rPr>
              <a:t>p</a:t>
            </a:r>
            <a:r>
              <a:rPr lang="en-US" altLang="ja-JP" b="1" baseline="-25000" dirty="0">
                <a:solidFill>
                  <a:srgbClr val="FFFF00"/>
                </a:solidFill>
              </a:rPr>
              <a:t>-p</a:t>
            </a:r>
            <a:endParaRPr lang="ja-JP" altLang="en-US" b="1" dirty="0">
              <a:solidFill>
                <a:srgbClr val="FFFF00"/>
              </a:solidFill>
            </a:endParaRPr>
          </a:p>
        </p:txBody>
      </p:sp>
      <p:cxnSp>
        <p:nvCxnSpPr>
          <p:cNvPr id="34" name="直線矢印コネクタ 33"/>
          <p:cNvCxnSpPr/>
          <p:nvPr/>
        </p:nvCxnSpPr>
        <p:spPr>
          <a:xfrm>
            <a:off x="5327754" y="2932557"/>
            <a:ext cx="1566876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4211960" y="2492429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FFFF00"/>
                </a:solidFill>
              </a:rPr>
              <a:t>Dither piezo</a:t>
            </a:r>
            <a:r>
              <a:rPr kumimoji="1" lang="ja-JP" altLang="en-US" sz="1600" dirty="0">
                <a:solidFill>
                  <a:srgbClr val="FFFF00"/>
                </a:solidFill>
              </a:rPr>
              <a:t>が伸びている</a:t>
            </a:r>
          </a:p>
        </p:txBody>
      </p:sp>
      <p:sp>
        <p:nvSpPr>
          <p:cNvPr id="41" name="Oval 5"/>
          <p:cNvSpPr>
            <a:spLocks noChangeArrowheads="1"/>
          </p:cNvSpPr>
          <p:nvPr/>
        </p:nvSpPr>
        <p:spPr bwMode="auto">
          <a:xfrm>
            <a:off x="7632657" y="1894464"/>
            <a:ext cx="180975" cy="179388"/>
          </a:xfrm>
          <a:prstGeom prst="ellipse">
            <a:avLst/>
          </a:prstGeom>
          <a:noFill/>
          <a:ln w="25560">
            <a:solidFill>
              <a:srgbClr val="FFFF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9" t="46421" r="38502" b="33014"/>
          <a:stretch/>
        </p:blipFill>
        <p:spPr>
          <a:xfrm>
            <a:off x="234639" y="784374"/>
            <a:ext cx="2158340" cy="2431055"/>
          </a:xfrm>
          <a:prstGeom prst="rect">
            <a:avLst/>
          </a:prstGeom>
        </p:spPr>
      </p:pic>
      <p:cxnSp>
        <p:nvCxnSpPr>
          <p:cNvPr id="14" name="直線コネクタ 13"/>
          <p:cNvCxnSpPr/>
          <p:nvPr/>
        </p:nvCxnSpPr>
        <p:spPr>
          <a:xfrm>
            <a:off x="2267744" y="892033"/>
            <a:ext cx="1196474" cy="160039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H="1">
            <a:off x="2267744" y="2492429"/>
            <a:ext cx="1196474" cy="5519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スライド番号プレースホルダー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3</a:t>
            </a:fld>
            <a:endParaRPr kumimoji="1" lang="ja-JP" altLang="en-US"/>
          </a:p>
        </p:txBody>
      </p:sp>
      <p:cxnSp>
        <p:nvCxnSpPr>
          <p:cNvPr id="45" name="直線矢印コネクタ 44"/>
          <p:cNvCxnSpPr/>
          <p:nvPr/>
        </p:nvCxnSpPr>
        <p:spPr>
          <a:xfrm flipH="1">
            <a:off x="1452408" y="1798687"/>
            <a:ext cx="331988" cy="957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1708386" y="161203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①</a:t>
            </a:r>
          </a:p>
        </p:txBody>
      </p:sp>
      <p:sp>
        <p:nvSpPr>
          <p:cNvPr id="55" name="円/楕円 54"/>
          <p:cNvSpPr/>
          <p:nvPr/>
        </p:nvSpPr>
        <p:spPr>
          <a:xfrm>
            <a:off x="411740" y="1856492"/>
            <a:ext cx="1062190" cy="2657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/>
        </p:nvSpPr>
        <p:spPr>
          <a:xfrm>
            <a:off x="6993540" y="993607"/>
            <a:ext cx="51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i="1" dirty="0">
                <a:solidFill>
                  <a:srgbClr val="FFFF00"/>
                </a:solidFill>
              </a:rPr>
              <a:t>I</a:t>
            </a:r>
            <a:r>
              <a:rPr lang="en-US" altLang="ja-JP" b="1" baseline="-25000" dirty="0">
                <a:solidFill>
                  <a:srgbClr val="FFFF00"/>
                </a:solidFill>
              </a:rPr>
              <a:t>max</a:t>
            </a:r>
            <a:endParaRPr lang="ja-JP" altLang="en-US" b="1" dirty="0">
              <a:solidFill>
                <a:srgbClr val="FFFF00"/>
              </a:solidFill>
            </a:endParaRPr>
          </a:p>
        </p:txBody>
      </p:sp>
      <p:sp>
        <p:nvSpPr>
          <p:cNvPr id="60" name="正方形/長方形 59"/>
          <p:cNvSpPr/>
          <p:nvPr/>
        </p:nvSpPr>
        <p:spPr>
          <a:xfrm>
            <a:off x="5631628" y="2550346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i="1" dirty="0" err="1">
                <a:solidFill>
                  <a:srgbClr val="FFFF00"/>
                </a:solidFill>
              </a:rPr>
              <a:t>I</a:t>
            </a:r>
            <a:r>
              <a:rPr lang="en-US" altLang="ja-JP" b="1" baseline="-25000" dirty="0" err="1">
                <a:solidFill>
                  <a:srgbClr val="FFFF00"/>
                </a:solidFill>
              </a:rPr>
              <a:t>min</a:t>
            </a:r>
            <a:endParaRPr lang="ja-JP" alt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17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5" t="52606" r="3725" b="29240"/>
          <a:stretch/>
        </p:blipFill>
        <p:spPr>
          <a:xfrm>
            <a:off x="1331640" y="2463904"/>
            <a:ext cx="6153907" cy="2114394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60314" y="87015"/>
            <a:ext cx="3312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2-2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Dither Spectroscopy</a:t>
            </a:r>
            <a:endParaRPr kumimoji="1" lang="ja-JP" altLang="en-US" sz="24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95536" y="4743074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/>
              <a:t>①：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821377" y="4725144"/>
            <a:ext cx="774641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intensity</a:t>
            </a:r>
            <a:r>
              <a:rPr lang="ja-JP" altLang="en-US" sz="1500" dirty="0"/>
              <a:t>を</a:t>
            </a:r>
            <a:r>
              <a:rPr lang="en-US" altLang="ja-JP" sz="1500" dirty="0"/>
              <a:t>Line view</a:t>
            </a:r>
            <a:r>
              <a:rPr lang="ja-JP" altLang="en-US" sz="1500" dirty="0"/>
              <a:t>で見ながら、“下り坂”中央付近にくるように、</a:t>
            </a:r>
            <a:br>
              <a:rPr lang="en-US" altLang="ja-JP" sz="1500" dirty="0"/>
            </a:br>
            <a:r>
              <a:rPr lang="en-US" altLang="ja-JP" sz="1500" dirty="0"/>
              <a:t>DAC output</a:t>
            </a:r>
            <a:r>
              <a:rPr lang="ja-JP" altLang="en-US" sz="1500" dirty="0"/>
              <a:t>の値を調整（</a:t>
            </a:r>
            <a:r>
              <a:rPr lang="en-US" altLang="ja-JP" sz="1500" dirty="0"/>
              <a:t>textbox</a:t>
            </a:r>
            <a:r>
              <a:rPr lang="ja-JP" altLang="en-US" sz="1500" dirty="0"/>
              <a:t>にカーソルを合わせて、マウスのホイールを転がす。１ページ前で読み取った大体の</a:t>
            </a:r>
            <a:r>
              <a:rPr lang="en-US" altLang="ja-JP" sz="1500" dirty="0"/>
              <a:t>x</a:t>
            </a:r>
            <a:r>
              <a:rPr lang="ja-JP" altLang="en-US" sz="1500" dirty="0"/>
              <a:t>の値を入力し、そこから探してもよい）。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ja-JP" altLang="en-US" sz="1500" dirty="0"/>
              <a:t>あとで</a:t>
            </a:r>
            <a:r>
              <a:rPr lang="en-US" altLang="ja-JP" sz="1500" dirty="0"/>
              <a:t>soft contact</a:t>
            </a:r>
            <a:r>
              <a:rPr lang="ja-JP" altLang="en-US" sz="1500" dirty="0"/>
              <a:t>させるために、 </a:t>
            </a:r>
            <a:r>
              <a:rPr lang="en-US" altLang="ja-JP" sz="1500" dirty="0"/>
              <a:t>intensity</a:t>
            </a:r>
            <a:r>
              <a:rPr lang="ja-JP" altLang="en-US" sz="1500" dirty="0"/>
              <a:t>の値を“下り坂の” </a:t>
            </a:r>
            <a:r>
              <a:rPr lang="en-US" altLang="ja-JP" sz="1500" dirty="0"/>
              <a:t>WP</a:t>
            </a:r>
            <a:r>
              <a:rPr lang="ja-JP" altLang="en-US" sz="1500" dirty="0"/>
              <a:t>よりわずかに低めに設定</a:t>
            </a:r>
            <a:br>
              <a:rPr lang="en-US" altLang="ja-JP" sz="1500" dirty="0"/>
            </a:br>
            <a:r>
              <a:rPr lang="ja-JP" altLang="en-US" sz="1500" dirty="0"/>
              <a:t>（＝　“下り坂の”</a:t>
            </a:r>
            <a:r>
              <a:rPr lang="en-US" altLang="ja-JP" sz="1500" dirty="0"/>
              <a:t>WP</a:t>
            </a:r>
            <a:r>
              <a:rPr lang="ja-JP" altLang="en-US" sz="1500" dirty="0"/>
              <a:t>よりわずかに</a:t>
            </a:r>
            <a:r>
              <a:rPr lang="en-US" altLang="ja-JP" sz="1500" dirty="0"/>
              <a:t>DC</a:t>
            </a:r>
            <a:r>
              <a:rPr lang="ja-JP" altLang="en-US" sz="1500" dirty="0"/>
              <a:t> </a:t>
            </a:r>
            <a:r>
              <a:rPr lang="en-US" altLang="ja-JP" sz="1500" dirty="0"/>
              <a:t>bias</a:t>
            </a:r>
            <a:r>
              <a:rPr lang="ja-JP" altLang="en-US" sz="1500" dirty="0"/>
              <a:t>の値を高めに設定）</a:t>
            </a:r>
          </a:p>
        </p:txBody>
      </p:sp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4586078" y="3403859"/>
            <a:ext cx="180975" cy="179388"/>
          </a:xfrm>
          <a:prstGeom prst="ellipse">
            <a:avLst/>
          </a:prstGeom>
          <a:noFill/>
          <a:ln w="25560">
            <a:solidFill>
              <a:srgbClr val="FFFF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4773985" y="3224472"/>
            <a:ext cx="446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spcBef>
                <a:spcPts val="4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spcBef>
                <a:spcPts val="3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spcBef>
                <a:spcPts val="3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ja-JP" sz="1800" dirty="0">
                <a:solidFill>
                  <a:srgbClr val="FFFF00"/>
                </a:solidFill>
                <a:latin typeface="OfficinaSanITCBoo" charset="0"/>
              </a:rPr>
              <a:t>WP</a:t>
            </a:r>
          </a:p>
        </p:txBody>
      </p:sp>
      <p:cxnSp>
        <p:nvCxnSpPr>
          <p:cNvPr id="5" name="直線矢印コネクタ 4"/>
          <p:cNvCxnSpPr/>
          <p:nvPr/>
        </p:nvCxnSpPr>
        <p:spPr>
          <a:xfrm rot="-480000">
            <a:off x="4643543" y="3591185"/>
            <a:ext cx="130442" cy="265591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55" t="42426" r="41127" b="45756"/>
          <a:stretch/>
        </p:blipFill>
        <p:spPr>
          <a:xfrm>
            <a:off x="1903818" y="726067"/>
            <a:ext cx="4840953" cy="1737837"/>
          </a:xfrm>
          <a:prstGeom prst="rect">
            <a:avLst/>
          </a:prstGeom>
        </p:spPr>
      </p:pic>
      <p:sp>
        <p:nvSpPr>
          <p:cNvPr id="13" name="円/楕円 12"/>
          <p:cNvSpPr/>
          <p:nvPr/>
        </p:nvSpPr>
        <p:spPr>
          <a:xfrm>
            <a:off x="5580112" y="726067"/>
            <a:ext cx="1296144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1979712" y="1209631"/>
            <a:ext cx="1224136" cy="360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4</a:t>
            </a:fld>
            <a:endParaRPr kumimoji="1" lang="ja-JP" altLang="en-US"/>
          </a:p>
        </p:txBody>
      </p:sp>
      <p:cxnSp>
        <p:nvCxnSpPr>
          <p:cNvPr id="15" name="直線矢印コネクタ 14"/>
          <p:cNvCxnSpPr/>
          <p:nvPr/>
        </p:nvCxnSpPr>
        <p:spPr>
          <a:xfrm>
            <a:off x="2432253" y="4195330"/>
            <a:ext cx="1241885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2509527" y="3856776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FFFF00"/>
                </a:solidFill>
              </a:rPr>
              <a:t>Dither piezo</a:t>
            </a:r>
            <a:endParaRPr kumimoji="1" lang="ja-JP" altLang="en-US" sz="1600" dirty="0">
              <a:solidFill>
                <a:srgbClr val="FFFF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1099678" y="2983700"/>
            <a:ext cx="0" cy="10291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 rot="16200000">
            <a:off x="401889" y="3265380"/>
            <a:ext cx="901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intensity</a:t>
            </a:r>
            <a:endParaRPr kumimoji="1" lang="ja-JP" altLang="en-US" sz="16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28185" y="2100440"/>
            <a:ext cx="11494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20 </a:t>
            </a:r>
            <a:r>
              <a:rPr kumimoji="1" lang="en-US" altLang="ja-JP" sz="1500" dirty="0" err="1"/>
              <a:t>uW</a:t>
            </a:r>
            <a:r>
              <a:rPr kumimoji="1" lang="en-US" altLang="ja-JP" sz="1500" dirty="0"/>
              <a:t> @RT </a:t>
            </a:r>
            <a:endParaRPr kumimoji="1" lang="ja-JP" altLang="en-US" sz="15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622424" y="3212976"/>
            <a:ext cx="1414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" dirty="0"/>
              <a:t>0.3-1 V</a:t>
            </a:r>
            <a:r>
              <a:rPr kumimoji="1" lang="ja-JP" altLang="en-US" sz="1500" dirty="0" err="1"/>
              <a:t>ぐらいの</a:t>
            </a:r>
            <a:r>
              <a:rPr kumimoji="1" lang="ja-JP" altLang="en-US" sz="1500" dirty="0"/>
              <a:t>コントラスト</a:t>
            </a:r>
          </a:p>
        </p:txBody>
      </p:sp>
    </p:spTree>
    <p:extLst>
      <p:ext uri="{BB962C8B-B14F-4D97-AF65-F5344CB8AC3E}">
        <p14:creationId xmlns:p14="http://schemas.microsoft.com/office/powerpoint/2010/main" val="314642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2" t="42552" r="48370" b="33554"/>
          <a:stretch/>
        </p:blipFill>
        <p:spPr>
          <a:xfrm>
            <a:off x="467858" y="822045"/>
            <a:ext cx="2591974" cy="3111012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60314" y="87015"/>
            <a:ext cx="2640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3-1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Auto approach</a:t>
            </a:r>
            <a:endParaRPr kumimoji="1" lang="ja-JP" altLang="en-US" sz="2400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5293375" y="789985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①：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697840" y="1218692"/>
            <a:ext cx="1871987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WP</a:t>
            </a:r>
            <a:r>
              <a:rPr lang="ja-JP" altLang="en-US" sz="1500" dirty="0"/>
              <a:t>の</a:t>
            </a:r>
            <a:r>
              <a:rPr lang="en-US" altLang="ja-JP" sz="1500" dirty="0"/>
              <a:t>intensity</a:t>
            </a:r>
            <a:r>
              <a:rPr lang="ja-JP" altLang="en-US" sz="1500" dirty="0"/>
              <a:t>を入力</a:t>
            </a:r>
          </a:p>
        </p:txBody>
      </p:sp>
      <p:cxnSp>
        <p:nvCxnSpPr>
          <p:cNvPr id="12" name="直線矢印コネクタ 11"/>
          <p:cNvCxnSpPr/>
          <p:nvPr/>
        </p:nvCxnSpPr>
        <p:spPr>
          <a:xfrm flipH="1">
            <a:off x="2303834" y="2036363"/>
            <a:ext cx="362744" cy="132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円/楕円 15"/>
          <p:cNvSpPr/>
          <p:nvPr/>
        </p:nvSpPr>
        <p:spPr>
          <a:xfrm>
            <a:off x="1118011" y="2288528"/>
            <a:ext cx="562174" cy="4650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158978" y="2078826"/>
            <a:ext cx="1111249" cy="2230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653542" y="188032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②</a:t>
            </a:r>
          </a:p>
        </p:txBody>
      </p:sp>
      <p:cxnSp>
        <p:nvCxnSpPr>
          <p:cNvPr id="35" name="直線矢印コネクタ 34"/>
          <p:cNvCxnSpPr/>
          <p:nvPr/>
        </p:nvCxnSpPr>
        <p:spPr>
          <a:xfrm flipH="1" flipV="1">
            <a:off x="1633683" y="2661298"/>
            <a:ext cx="1284307" cy="175859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/>
          <p:cNvSpPr txBox="1"/>
          <p:nvPr/>
        </p:nvSpPr>
        <p:spPr>
          <a:xfrm>
            <a:off x="5292080" y="1244450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②：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5695496" y="1691048"/>
            <a:ext cx="3268992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WP</a:t>
            </a:r>
            <a:r>
              <a:rPr lang="ja-JP" altLang="en-US" sz="1500" dirty="0"/>
              <a:t>と現在値の関係を再度確認。</a:t>
            </a:r>
            <a:br>
              <a:rPr lang="en-US" altLang="ja-JP" sz="1500" dirty="0"/>
            </a:br>
            <a:r>
              <a:rPr lang="ja-JP" altLang="en-US" sz="1500" dirty="0"/>
              <a:t>先程のような関係なら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en-US" altLang="ja-JP" sz="1500" dirty="0">
                <a:solidFill>
                  <a:srgbClr val="FF0000"/>
                </a:solidFill>
              </a:rPr>
              <a:t>&gt;Threshold</a:t>
            </a:r>
          </a:p>
          <a:p>
            <a:pPr>
              <a:lnSpc>
                <a:spcPts val="2100"/>
              </a:lnSpc>
            </a:pPr>
            <a:r>
              <a:rPr lang="ja-JP" altLang="en-US" sz="1500" dirty="0"/>
              <a:t>を入力。</a:t>
            </a:r>
            <a:r>
              <a:rPr lang="ja-JP" altLang="en-US" sz="1500" dirty="0">
                <a:solidFill>
                  <a:srgbClr val="FF0000"/>
                </a:solidFill>
              </a:rPr>
              <a:t>関係を間違えると、カンチレバーが想定外の挙動をし、危ない</a:t>
            </a:r>
          </a:p>
        </p:txBody>
      </p:sp>
      <p:sp>
        <p:nvSpPr>
          <p:cNvPr id="42" name="円/楕円 41"/>
          <p:cNvSpPr/>
          <p:nvPr/>
        </p:nvSpPr>
        <p:spPr>
          <a:xfrm>
            <a:off x="1124560" y="1903216"/>
            <a:ext cx="1111249" cy="2230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5697840" y="764704"/>
            <a:ext cx="228460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Contact mode</a:t>
            </a:r>
            <a:r>
              <a:rPr lang="ja-JP" altLang="en-US" sz="1500" dirty="0"/>
              <a:t>なら</a:t>
            </a:r>
            <a:r>
              <a:rPr lang="en-US" altLang="ja-JP" sz="1500" dirty="0"/>
              <a:t>intensity</a:t>
            </a:r>
            <a:endParaRPr lang="ja-JP" altLang="en-US" sz="1500" dirty="0"/>
          </a:p>
        </p:txBody>
      </p:sp>
      <p:sp>
        <p:nvSpPr>
          <p:cNvPr id="47" name="円/楕円 46"/>
          <p:cNvSpPr/>
          <p:nvPr/>
        </p:nvSpPr>
        <p:spPr>
          <a:xfrm>
            <a:off x="1153532" y="1693338"/>
            <a:ext cx="1111249" cy="22306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矢印コネクタ 48"/>
          <p:cNvCxnSpPr/>
          <p:nvPr/>
        </p:nvCxnSpPr>
        <p:spPr>
          <a:xfrm flipH="1">
            <a:off x="2312743" y="1691048"/>
            <a:ext cx="353835" cy="1207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ボックス 50"/>
          <p:cNvSpPr txBox="1"/>
          <p:nvPr/>
        </p:nvSpPr>
        <p:spPr>
          <a:xfrm>
            <a:off x="2661155" y="1471905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①</a:t>
            </a:r>
            <a:endParaRPr kumimoji="1" lang="ja-JP" altLang="en-US" sz="1600" b="1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5292080" y="1713198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500" dirty="0"/>
              <a:t>③</a:t>
            </a:r>
            <a:r>
              <a:rPr kumimoji="1" lang="ja-JP" altLang="en-US" sz="1500" dirty="0"/>
              <a:t>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5707859" y="3186081"/>
            <a:ext cx="1805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500" dirty="0"/>
              <a:t>マニュアルみて入力</a:t>
            </a:r>
            <a:endParaRPr lang="en-US" altLang="ja-JP" sz="1500" dirty="0"/>
          </a:p>
          <a:p>
            <a:r>
              <a:rPr lang="en-US" altLang="ja-JP" sz="1500" dirty="0"/>
              <a:t>(3-2</a:t>
            </a:r>
            <a:r>
              <a:rPr lang="ja-JP" altLang="en-US" sz="1500" dirty="0"/>
              <a:t>も確認</a:t>
            </a:r>
            <a:r>
              <a:rPr lang="en-US" altLang="ja-JP" sz="1500" dirty="0"/>
              <a:t>)</a:t>
            </a:r>
            <a:endParaRPr lang="ja-JP" altLang="en-US" sz="1500" dirty="0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5331054" y="3195663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④：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cxnSp>
        <p:nvCxnSpPr>
          <p:cNvPr id="63" name="直線矢印コネクタ 62"/>
          <p:cNvCxnSpPr>
            <a:stCxn id="65" idx="1"/>
          </p:cNvCxnSpPr>
          <p:nvPr/>
        </p:nvCxnSpPr>
        <p:spPr>
          <a:xfrm flipH="1" flipV="1">
            <a:off x="2298411" y="2271138"/>
            <a:ext cx="357088" cy="18556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2655499" y="2287424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③</a:t>
            </a:r>
          </a:p>
        </p:txBody>
      </p:sp>
      <p:sp>
        <p:nvSpPr>
          <p:cNvPr id="67" name="円/楕円 66"/>
          <p:cNvSpPr/>
          <p:nvPr/>
        </p:nvSpPr>
        <p:spPr>
          <a:xfrm>
            <a:off x="1288288" y="3028093"/>
            <a:ext cx="783793" cy="3143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8" name="直線矢印コネクタ 67"/>
          <p:cNvCxnSpPr/>
          <p:nvPr/>
        </p:nvCxnSpPr>
        <p:spPr>
          <a:xfrm flipV="1">
            <a:off x="1202987" y="3403242"/>
            <a:ext cx="232429" cy="1686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ボックス 69"/>
          <p:cNvSpPr txBox="1"/>
          <p:nvPr/>
        </p:nvSpPr>
        <p:spPr>
          <a:xfrm>
            <a:off x="5694980" y="3888341"/>
            <a:ext cx="340182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500" dirty="0"/>
              <a:t>確認後、（</a:t>
            </a:r>
            <a:r>
              <a:rPr lang="en-US" altLang="ja-JP" sz="1500" dirty="0"/>
              <a:t>Auto approach</a:t>
            </a:r>
            <a:r>
              <a:rPr lang="ja-JP" altLang="en-US" sz="1500" dirty="0"/>
              <a:t>）スタート</a:t>
            </a:r>
            <a:endParaRPr lang="en-US" altLang="ja-JP" sz="1500" dirty="0"/>
          </a:p>
          <a:p>
            <a:r>
              <a:rPr lang="en-US" altLang="ja-JP" sz="1500" dirty="0"/>
              <a:t>Daisy/350 @ ANC350V2</a:t>
            </a:r>
            <a:r>
              <a:rPr lang="ja-JP" altLang="en-US" sz="1500" dirty="0"/>
              <a:t>の画面も同時に</a:t>
            </a:r>
            <a:endParaRPr lang="en-US" altLang="ja-JP" sz="1500" dirty="0"/>
          </a:p>
          <a:p>
            <a:r>
              <a:rPr lang="ja-JP" altLang="en-US" sz="1500" dirty="0"/>
              <a:t>確認し、</a:t>
            </a:r>
            <a:r>
              <a:rPr lang="en-US" altLang="ja-JP" sz="1500" dirty="0"/>
              <a:t>Positioner</a:t>
            </a:r>
            <a:r>
              <a:rPr lang="ja-JP" altLang="en-US" sz="1500" dirty="0"/>
              <a:t>が</a:t>
            </a:r>
            <a:r>
              <a:rPr lang="en-US" altLang="ja-JP" sz="1500" dirty="0"/>
              <a:t>step</a:t>
            </a:r>
            <a:r>
              <a:rPr lang="ja-JP" altLang="en-US" sz="1500" dirty="0"/>
              <a:t>あたり</a:t>
            </a:r>
            <a:r>
              <a:rPr lang="en-US" altLang="ja-JP" sz="1500" dirty="0"/>
              <a:t>8um</a:t>
            </a:r>
            <a:r>
              <a:rPr lang="ja-JP" altLang="en-US" sz="1500" dirty="0"/>
              <a:t>程度</a:t>
            </a:r>
            <a:endParaRPr lang="en-US" altLang="ja-JP" sz="1500" dirty="0"/>
          </a:p>
          <a:p>
            <a:r>
              <a:rPr lang="ja-JP" altLang="en-US" sz="1500" dirty="0"/>
              <a:t>しか動かないことを確認。</a:t>
            </a:r>
          </a:p>
          <a:p>
            <a:endParaRPr lang="ja-JP" altLang="en-US" sz="1500" dirty="0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5318175" y="3897923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500" dirty="0"/>
              <a:t>⑤：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72" name="円/楕円 71"/>
          <p:cNvSpPr/>
          <p:nvPr/>
        </p:nvSpPr>
        <p:spPr>
          <a:xfrm>
            <a:off x="1145443" y="1524061"/>
            <a:ext cx="562174" cy="16927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3" name="直線矢印コネクタ 72"/>
          <p:cNvCxnSpPr/>
          <p:nvPr/>
        </p:nvCxnSpPr>
        <p:spPr>
          <a:xfrm flipH="1" flipV="1">
            <a:off x="1714602" y="1608700"/>
            <a:ext cx="1203388" cy="281119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2886886" y="438659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④</a:t>
            </a:r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55826" y="3567118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⑤</a:t>
            </a:r>
          </a:p>
        </p:txBody>
      </p:sp>
      <p:grpSp>
        <p:nvGrpSpPr>
          <p:cNvPr id="6" name="グループ化 5"/>
          <p:cNvGrpSpPr/>
          <p:nvPr/>
        </p:nvGrpSpPr>
        <p:grpSpPr>
          <a:xfrm>
            <a:off x="225798" y="4824163"/>
            <a:ext cx="5857875" cy="1348356"/>
            <a:chOff x="225798" y="4824163"/>
            <a:chExt cx="5857875" cy="134835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798" y="5067619"/>
              <a:ext cx="5857875" cy="1104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2283" y="4824163"/>
              <a:ext cx="40005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9" name="直線コネクタ 58"/>
            <p:cNvCxnSpPr/>
            <p:nvPr/>
          </p:nvCxnSpPr>
          <p:spPr>
            <a:xfrm>
              <a:off x="2908665" y="6094019"/>
              <a:ext cx="224694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>
              <a:off x="2878783" y="5669971"/>
              <a:ext cx="224694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コネクタ 75"/>
            <p:cNvCxnSpPr/>
            <p:nvPr/>
          </p:nvCxnSpPr>
          <p:spPr>
            <a:xfrm>
              <a:off x="2908665" y="5467517"/>
              <a:ext cx="224694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テキスト ボックス 4"/>
            <p:cNvSpPr txBox="1"/>
            <p:nvPr/>
          </p:nvSpPr>
          <p:spPr>
            <a:xfrm>
              <a:off x="2984752" y="5448267"/>
              <a:ext cx="8963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200" dirty="0"/>
                <a:t>(15</a:t>
              </a:r>
              <a:r>
                <a:rPr lang="ja-JP" altLang="en-US" sz="1200" dirty="0"/>
                <a:t>が</a:t>
              </a:r>
              <a:r>
                <a:rPr kumimoji="1" lang="ja-JP" altLang="en-US" sz="1200" dirty="0"/>
                <a:t>推奨</a:t>
              </a:r>
              <a:r>
                <a:rPr kumimoji="1" lang="en-US" altLang="ja-JP" sz="1200" dirty="0"/>
                <a:t>)</a:t>
              </a:r>
              <a:endParaRPr kumimoji="1" lang="ja-JP" altLang="en-US" sz="1200" dirty="0"/>
            </a:p>
          </p:txBody>
        </p:sp>
      </p:grpSp>
      <p:cxnSp>
        <p:nvCxnSpPr>
          <p:cNvPr id="43" name="直線コネクタ 42"/>
          <p:cNvCxnSpPr/>
          <p:nvPr/>
        </p:nvCxnSpPr>
        <p:spPr>
          <a:xfrm>
            <a:off x="2896566" y="5886897"/>
            <a:ext cx="22469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>
            <a:off x="5266979" y="5799656"/>
            <a:ext cx="601165" cy="560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5872718" y="5664068"/>
            <a:ext cx="421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/>
              <a:t>3-2</a:t>
            </a:r>
            <a:endParaRPr lang="ja-JP" altLang="en-US" sz="1400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3318578" y="502649"/>
            <a:ext cx="1707359" cy="3902135"/>
            <a:chOff x="3396223" y="-791203"/>
            <a:chExt cx="2482658" cy="5674066"/>
          </a:xfrm>
        </p:grpSpPr>
        <p:pic>
          <p:nvPicPr>
            <p:cNvPr id="50" name="図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54" t="6099" r="37782" b="57074"/>
            <a:stretch/>
          </p:blipFill>
          <p:spPr>
            <a:xfrm>
              <a:off x="3396223" y="-791203"/>
              <a:ext cx="2482658" cy="5674066"/>
            </a:xfrm>
            <a:prstGeom prst="rect">
              <a:avLst/>
            </a:prstGeom>
          </p:spPr>
        </p:pic>
        <p:sp>
          <p:nvSpPr>
            <p:cNvPr id="52" name="円/楕円 51"/>
            <p:cNvSpPr/>
            <p:nvPr/>
          </p:nvSpPr>
          <p:spPr>
            <a:xfrm>
              <a:off x="3600367" y="1644227"/>
              <a:ext cx="718128" cy="40977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8" name="テキスト ボックス 57"/>
          <p:cNvSpPr txBox="1"/>
          <p:nvPr/>
        </p:nvSpPr>
        <p:spPr>
          <a:xfrm>
            <a:off x="5292080" y="319270"/>
            <a:ext cx="473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500" dirty="0"/>
              <a:t>⓪</a:t>
            </a:r>
            <a:r>
              <a:rPr kumimoji="1" lang="ja-JP" altLang="en-US" sz="1500" dirty="0"/>
              <a:t>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5696545" y="293989"/>
            <a:ext cx="2588978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Z limit Max</a:t>
            </a:r>
            <a:r>
              <a:rPr lang="ja-JP" altLang="en-US" sz="1500" dirty="0"/>
              <a:t>に</a:t>
            </a:r>
            <a:r>
              <a:rPr lang="en-US" altLang="ja-JP" sz="1500" dirty="0"/>
              <a:t>12um</a:t>
            </a:r>
            <a:r>
              <a:rPr lang="ja-JP" altLang="en-US" sz="1500" dirty="0"/>
              <a:t>を入力 </a:t>
            </a:r>
            <a:r>
              <a:rPr lang="en-US" altLang="ja-JP" sz="1500" dirty="0"/>
              <a:t>(4K)</a:t>
            </a:r>
            <a:endParaRPr lang="ja-JP" altLang="en-US" sz="1500" dirty="0"/>
          </a:p>
        </p:txBody>
      </p:sp>
      <p:cxnSp>
        <p:nvCxnSpPr>
          <p:cNvPr id="61" name="直線矢印コネクタ 60"/>
          <p:cNvCxnSpPr/>
          <p:nvPr/>
        </p:nvCxnSpPr>
        <p:spPr>
          <a:xfrm flipH="1">
            <a:off x="3951408" y="2098144"/>
            <a:ext cx="353835" cy="12073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/>
          <p:cNvSpPr txBox="1"/>
          <p:nvPr/>
        </p:nvSpPr>
        <p:spPr>
          <a:xfrm>
            <a:off x="4299820" y="187900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b="1" dirty="0"/>
              <a:t>⓪</a:t>
            </a:r>
            <a:endParaRPr kumimoji="1" lang="ja-JP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9968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6</a:t>
            </a:fld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00808"/>
            <a:ext cx="7112075" cy="366280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60314" y="87015"/>
            <a:ext cx="2640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3-2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Auto approach</a:t>
            </a:r>
            <a:endParaRPr kumimoji="1" lang="ja-JP" altLang="en-US" sz="2400" dirty="0"/>
          </a:p>
        </p:txBody>
      </p:sp>
      <p:sp>
        <p:nvSpPr>
          <p:cNvPr id="9" name="円/楕円 8"/>
          <p:cNvSpPr/>
          <p:nvPr/>
        </p:nvSpPr>
        <p:spPr>
          <a:xfrm>
            <a:off x="4283968" y="2204864"/>
            <a:ext cx="783793" cy="3143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/>
          <p:cNvCxnSpPr/>
          <p:nvPr/>
        </p:nvCxnSpPr>
        <p:spPr>
          <a:xfrm flipH="1" flipV="1">
            <a:off x="5292080" y="4293096"/>
            <a:ext cx="555316" cy="14142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5816292" y="567405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④</a:t>
            </a:r>
          </a:p>
        </p:txBody>
      </p:sp>
      <p:sp>
        <p:nvSpPr>
          <p:cNvPr id="16" name="円/楕円 15"/>
          <p:cNvSpPr/>
          <p:nvPr/>
        </p:nvSpPr>
        <p:spPr>
          <a:xfrm>
            <a:off x="4810068" y="3949351"/>
            <a:ext cx="783793" cy="31438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971600" y="692696"/>
            <a:ext cx="26370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500" dirty="0"/>
              <a:t>Daisy/350 @ ANC350V2</a:t>
            </a:r>
            <a:r>
              <a:rPr lang="ja-JP" altLang="en-US" sz="1500" dirty="0"/>
              <a:t>の画面</a:t>
            </a:r>
            <a:endParaRPr kumimoji="1" lang="ja-JP" altLang="en-US" sz="1500" dirty="0"/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4675864" y="1357063"/>
            <a:ext cx="139305" cy="79847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3845368" y="532738"/>
            <a:ext cx="508184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500" dirty="0"/>
              <a:t>Positioner</a:t>
            </a:r>
            <a:r>
              <a:rPr lang="ja-JP" altLang="en-US" sz="1500" dirty="0"/>
              <a:t>が</a:t>
            </a:r>
            <a:r>
              <a:rPr lang="en-US" altLang="ja-JP" sz="1500" dirty="0"/>
              <a:t>step</a:t>
            </a:r>
            <a:r>
              <a:rPr lang="ja-JP" altLang="en-US" sz="1500" dirty="0"/>
              <a:t>あたり</a:t>
            </a:r>
            <a:r>
              <a:rPr lang="en-US" altLang="ja-JP" sz="1500" dirty="0"/>
              <a:t>8um</a:t>
            </a:r>
            <a:r>
              <a:rPr lang="ja-JP" altLang="en-US" sz="1500" dirty="0"/>
              <a:t>程度</a:t>
            </a:r>
            <a:endParaRPr lang="en-US" altLang="ja-JP" sz="1500" dirty="0"/>
          </a:p>
          <a:p>
            <a:r>
              <a:rPr lang="ja-JP" altLang="en-US" sz="1500" dirty="0"/>
              <a:t>しか動かないことを確認。</a:t>
            </a:r>
            <a:endParaRPr lang="en-US" altLang="ja-JP" sz="1500" dirty="0"/>
          </a:p>
          <a:p>
            <a:r>
              <a:rPr lang="en-US" altLang="ja-JP" sz="1500" dirty="0"/>
              <a:t>500um</a:t>
            </a:r>
            <a:r>
              <a:rPr lang="ja-JP" altLang="en-US" sz="1500" dirty="0"/>
              <a:t>の厚さのサンプルの場合 </a:t>
            </a:r>
            <a:r>
              <a:rPr lang="en-US" altLang="ja-JP" sz="1500" dirty="0"/>
              <a:t>1800~2000um</a:t>
            </a:r>
            <a:r>
              <a:rPr lang="ja-JP" altLang="en-US" sz="1500" dirty="0"/>
              <a:t>程度でタッチ</a:t>
            </a:r>
          </a:p>
        </p:txBody>
      </p:sp>
    </p:spTree>
    <p:extLst>
      <p:ext uri="{BB962C8B-B14F-4D97-AF65-F5344CB8AC3E}">
        <p14:creationId xmlns:p14="http://schemas.microsoft.com/office/powerpoint/2010/main" val="206227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テキスト ボックス 30"/>
          <p:cNvSpPr txBox="1"/>
          <p:nvPr/>
        </p:nvSpPr>
        <p:spPr>
          <a:xfrm>
            <a:off x="260314" y="87015"/>
            <a:ext cx="4439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3-3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Z loop setup</a:t>
            </a:r>
            <a:r>
              <a:rPr kumimoji="1" lang="ja-JP" altLang="en-US" sz="2400" dirty="0"/>
              <a:t>と</a:t>
            </a:r>
            <a:r>
              <a:rPr kumimoji="1" lang="en-US" altLang="ja-JP" sz="2400" dirty="0"/>
              <a:t>Auto-approach</a:t>
            </a:r>
            <a:endParaRPr kumimoji="1" lang="ja-JP" altLang="en-US" sz="2400" dirty="0"/>
          </a:p>
        </p:txBody>
      </p:sp>
      <p:sp>
        <p:nvSpPr>
          <p:cNvPr id="2" name="スライド番号プレースホルダー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7" t="42135" r="5493" b="30913"/>
          <a:stretch/>
        </p:blipFill>
        <p:spPr>
          <a:xfrm>
            <a:off x="601513" y="1206875"/>
            <a:ext cx="7714903" cy="3446261"/>
          </a:xfrm>
          <a:prstGeom prst="rect">
            <a:avLst/>
          </a:prstGeom>
        </p:spPr>
      </p:pic>
      <p:sp>
        <p:nvSpPr>
          <p:cNvPr id="7" name="円/楕円 6"/>
          <p:cNvSpPr/>
          <p:nvPr/>
        </p:nvSpPr>
        <p:spPr>
          <a:xfrm>
            <a:off x="5417255" y="2060027"/>
            <a:ext cx="432048" cy="79249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118630" y="1966738"/>
            <a:ext cx="129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Contact</a:t>
            </a:r>
            <a:r>
              <a:rPr kumimoji="1" lang="ja-JP" altLang="en-US" dirty="0">
                <a:solidFill>
                  <a:srgbClr val="FFFF00"/>
                </a:solidFill>
              </a:rPr>
              <a:t>した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2082716" y="2518427"/>
            <a:ext cx="2172518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600" dirty="0">
                <a:solidFill>
                  <a:srgbClr val="FFFF00"/>
                </a:solidFill>
              </a:rPr>
              <a:t>Stop Cond.:  &gt;Threshold</a:t>
            </a:r>
          </a:p>
        </p:txBody>
      </p:sp>
      <p:sp>
        <p:nvSpPr>
          <p:cNvPr id="43" name="正方形/長方形 42"/>
          <p:cNvSpPr/>
          <p:nvPr/>
        </p:nvSpPr>
        <p:spPr>
          <a:xfrm>
            <a:off x="2078973" y="2185898"/>
            <a:ext cx="2004588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600" dirty="0">
                <a:solidFill>
                  <a:srgbClr val="FFFF00"/>
                </a:solidFill>
              </a:rPr>
              <a:t>Threshold = 242.5 mV</a:t>
            </a:r>
          </a:p>
        </p:txBody>
      </p:sp>
      <p:sp>
        <p:nvSpPr>
          <p:cNvPr id="48" name="正方形/長方形 47"/>
          <p:cNvSpPr/>
          <p:nvPr/>
        </p:nvSpPr>
        <p:spPr>
          <a:xfrm>
            <a:off x="2078973" y="2894277"/>
            <a:ext cx="1116011" cy="3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600" dirty="0">
                <a:solidFill>
                  <a:srgbClr val="FFFF00"/>
                </a:solidFill>
              </a:rPr>
              <a:t>で行なった</a:t>
            </a:r>
            <a:endParaRPr lang="en-US" altLang="ja-JP" sz="1600" dirty="0">
              <a:solidFill>
                <a:srgbClr val="FFFF00"/>
              </a:solidFill>
            </a:endParaRPr>
          </a:p>
        </p:txBody>
      </p:sp>
      <p:sp>
        <p:nvSpPr>
          <p:cNvPr id="10" name="右中かっこ 9"/>
          <p:cNvSpPr/>
          <p:nvPr/>
        </p:nvSpPr>
        <p:spPr>
          <a:xfrm rot="16200000">
            <a:off x="6930147" y="1871338"/>
            <a:ext cx="108011" cy="2338816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5972827" y="2356912"/>
            <a:ext cx="232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FFFF00"/>
                </a:solidFill>
              </a:rPr>
              <a:t>Auto approach</a:t>
            </a:r>
            <a:r>
              <a:rPr kumimoji="1" lang="ja-JP" altLang="en-US" sz="1600" dirty="0">
                <a:solidFill>
                  <a:srgbClr val="FFFF00"/>
                </a:solidFill>
              </a:rPr>
              <a:t>終了後は自動的に</a:t>
            </a:r>
            <a:r>
              <a:rPr kumimoji="1" lang="en-US" altLang="ja-JP" sz="1600" dirty="0">
                <a:solidFill>
                  <a:srgbClr val="FFFF00"/>
                </a:solidFill>
              </a:rPr>
              <a:t>retract</a:t>
            </a:r>
            <a:r>
              <a:rPr kumimoji="1" lang="ja-JP" altLang="en-US" sz="1600" dirty="0">
                <a:solidFill>
                  <a:srgbClr val="FFFF00"/>
                </a:solidFill>
              </a:rPr>
              <a:t>される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932127" y="750228"/>
            <a:ext cx="2472665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Auto approach</a:t>
            </a:r>
            <a:r>
              <a:rPr lang="ja-JP" altLang="en-US" sz="1500" dirty="0"/>
              <a:t>中の</a:t>
            </a:r>
            <a:r>
              <a:rPr lang="en-US" altLang="ja-JP" sz="1500" dirty="0"/>
              <a:t>Line View</a:t>
            </a:r>
            <a:endParaRPr lang="ja-JP" altLang="en-US" sz="1500" dirty="0"/>
          </a:p>
        </p:txBody>
      </p:sp>
      <p:sp>
        <p:nvSpPr>
          <p:cNvPr id="13" name="右中かっこ 12"/>
          <p:cNvSpPr/>
          <p:nvPr/>
        </p:nvSpPr>
        <p:spPr>
          <a:xfrm rot="16200000" flipH="1">
            <a:off x="5226914" y="3527537"/>
            <a:ext cx="181848" cy="432048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651955" y="3725639"/>
            <a:ext cx="23255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FFFF00"/>
                </a:solidFill>
              </a:rPr>
              <a:t>Coarse positioner</a:t>
            </a:r>
            <a:endParaRPr kumimoji="1" lang="ja-JP" altLang="en-US" sz="1600" dirty="0">
              <a:solidFill>
                <a:srgbClr val="FFFF00"/>
              </a:solidFill>
            </a:endParaRPr>
          </a:p>
        </p:txBody>
      </p:sp>
      <p:sp>
        <p:nvSpPr>
          <p:cNvPr id="15" name="右中かっこ 14"/>
          <p:cNvSpPr/>
          <p:nvPr/>
        </p:nvSpPr>
        <p:spPr>
          <a:xfrm flipH="1">
            <a:off x="1941880" y="2230622"/>
            <a:ext cx="181848" cy="621904"/>
          </a:xfrm>
          <a:prstGeom prst="rightBrac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4441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4" t="6099" r="37782" b="57074"/>
          <a:stretch/>
        </p:blipFill>
        <p:spPr>
          <a:xfrm>
            <a:off x="557467" y="788680"/>
            <a:ext cx="2482658" cy="5674066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260314" y="87015"/>
            <a:ext cx="2537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4</a:t>
            </a:r>
            <a:r>
              <a:rPr kumimoji="1" lang="en-US" altLang="ja-JP" sz="2400" dirty="0"/>
              <a:t>-1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Z loop setup</a:t>
            </a:r>
            <a:r>
              <a:rPr kumimoji="1" lang="ja-JP" altLang="en-US" sz="2400" dirty="0"/>
              <a:t>　</a:t>
            </a:r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3150234" y="2843971"/>
            <a:ext cx="473206" cy="341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①：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586728" y="2827657"/>
            <a:ext cx="5557272" cy="879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Contact mode</a:t>
            </a:r>
            <a:r>
              <a:rPr lang="ja-JP" altLang="en-US" sz="1500" dirty="0" err="1"/>
              <a:t>なの</a:t>
            </a:r>
            <a:r>
              <a:rPr lang="ja-JP" altLang="en-US" sz="1500" dirty="0"/>
              <a:t>で</a:t>
            </a:r>
            <a:r>
              <a:rPr lang="en-US" altLang="ja-JP" sz="1500" dirty="0"/>
              <a:t>Z scanner</a:t>
            </a:r>
            <a:r>
              <a:rPr lang="ja-JP" altLang="en-US" sz="1500" dirty="0"/>
              <a:t>のフィードバックに使う</a:t>
            </a:r>
            <a:r>
              <a:rPr lang="en-US" altLang="ja-JP" sz="1500" dirty="0"/>
              <a:t>Input Signal</a:t>
            </a:r>
            <a:r>
              <a:rPr lang="ja-JP" altLang="en-US" sz="1500" dirty="0"/>
              <a:t>は</a:t>
            </a:r>
            <a:r>
              <a:rPr lang="en-US" altLang="ja-JP" sz="1500" dirty="0"/>
              <a:t>intensity</a:t>
            </a:r>
            <a:r>
              <a:rPr lang="ja-JP" altLang="en-US" sz="1500" dirty="0" err="1"/>
              <a:t>。</a:t>
            </a:r>
            <a:r>
              <a:rPr lang="ja-JP" altLang="en-US" sz="1500" dirty="0"/>
              <a:t> </a:t>
            </a:r>
            <a:r>
              <a:rPr lang="en-US" altLang="ja-JP" sz="1500" dirty="0"/>
              <a:t>WP</a:t>
            </a:r>
            <a:r>
              <a:rPr lang="ja-JP" altLang="en-US" sz="1500" dirty="0"/>
              <a:t>と現在値の関係を再度確認。上図のような関係なら、</a:t>
            </a:r>
            <a:br>
              <a:rPr lang="en-US" altLang="ja-JP" sz="1500" dirty="0"/>
            </a:br>
            <a:r>
              <a:rPr lang="en-US" altLang="ja-JP" sz="1500" u="sng" dirty="0"/>
              <a:t>Normal Polarity</a:t>
            </a:r>
            <a:r>
              <a:rPr lang="ja-JP" altLang="en-US" sz="1500" dirty="0"/>
              <a:t>なので、</a:t>
            </a:r>
            <a:r>
              <a:rPr lang="ja-JP" altLang="en-US" sz="1500" dirty="0">
                <a:solidFill>
                  <a:srgbClr val="FF0000"/>
                </a:solidFill>
              </a:rPr>
              <a:t>チェックをいれない</a:t>
            </a:r>
            <a:r>
              <a:rPr lang="ja-JP" altLang="en-US" sz="1500" dirty="0"/>
              <a:t>。</a:t>
            </a:r>
          </a:p>
        </p:txBody>
      </p:sp>
      <p:pic>
        <p:nvPicPr>
          <p:cNvPr id="27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4" t="18955" r="15895" b="15734"/>
          <a:stretch/>
        </p:blipFill>
        <p:spPr bwMode="auto">
          <a:xfrm>
            <a:off x="3395312" y="764704"/>
            <a:ext cx="3533521" cy="1825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Oval 5"/>
          <p:cNvSpPr>
            <a:spLocks noChangeArrowheads="1"/>
          </p:cNvSpPr>
          <p:nvPr/>
        </p:nvSpPr>
        <p:spPr bwMode="auto">
          <a:xfrm>
            <a:off x="5599282" y="1606308"/>
            <a:ext cx="180975" cy="179388"/>
          </a:xfrm>
          <a:prstGeom prst="ellipse">
            <a:avLst/>
          </a:prstGeom>
          <a:noFill/>
          <a:ln w="25560">
            <a:solidFill>
              <a:srgbClr val="FFFF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5787189" y="1426921"/>
            <a:ext cx="4460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spcBef>
                <a:spcPts val="4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spcBef>
                <a:spcPts val="3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spcBef>
                <a:spcPts val="3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de-DE" altLang="ja-JP" sz="1800" dirty="0">
                <a:solidFill>
                  <a:srgbClr val="FFFF00"/>
                </a:solidFill>
                <a:latin typeface="OfficinaSanITCBoo" charset="0"/>
              </a:rPr>
              <a:t>WP</a:t>
            </a: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5751680" y="1895412"/>
            <a:ext cx="180975" cy="179388"/>
          </a:xfrm>
          <a:prstGeom prst="ellipse">
            <a:avLst/>
          </a:prstGeom>
          <a:noFill/>
          <a:ln w="25560">
            <a:solidFill>
              <a:srgbClr val="FFFF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938845" y="1799349"/>
            <a:ext cx="87425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spcBef>
                <a:spcPts val="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2pPr>
            <a:lvl3pPr eaLnBrk="0" hangingPunct="0">
              <a:spcBef>
                <a:spcPts val="4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3pPr>
            <a:lvl4pPr eaLnBrk="0" hangingPunct="0">
              <a:spcBef>
                <a:spcPts val="3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4pPr>
            <a:lvl5pPr eaLnBrk="0" hangingPunct="0">
              <a:spcBef>
                <a:spcPts val="3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spcBef>
                <a:spcPts val="35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ja-JP" altLang="en-US" sz="1800" dirty="0">
                <a:solidFill>
                  <a:srgbClr val="FFFF00"/>
                </a:solidFill>
                <a:latin typeface="OfficinaSanITCBoo" charset="0"/>
              </a:rPr>
              <a:t>現在値</a:t>
            </a:r>
            <a:endParaRPr lang="de-DE" altLang="ja-JP" sz="1800" dirty="0">
              <a:solidFill>
                <a:srgbClr val="FFFF00"/>
              </a:solidFill>
              <a:latin typeface="OfficinaSanITCBoo" charset="0"/>
            </a:endParaRPr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433449" y="4992522"/>
            <a:ext cx="267496" cy="669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80024" y="481289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①</a:t>
            </a:r>
          </a:p>
        </p:txBody>
      </p:sp>
      <p:sp>
        <p:nvSpPr>
          <p:cNvPr id="15" name="円/楕円 14"/>
          <p:cNvSpPr/>
          <p:nvPr/>
        </p:nvSpPr>
        <p:spPr>
          <a:xfrm>
            <a:off x="749828" y="4992522"/>
            <a:ext cx="368357" cy="23667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/>
        </p:nvSpPr>
        <p:spPr>
          <a:xfrm>
            <a:off x="716514" y="4583288"/>
            <a:ext cx="762878" cy="40923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441212" y="4389276"/>
            <a:ext cx="386372" cy="1918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101756" y="4144062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②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3153249" y="4425246"/>
            <a:ext cx="473206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②：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3589743" y="4435827"/>
            <a:ext cx="272799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WP</a:t>
            </a:r>
            <a:r>
              <a:rPr lang="ja-JP" altLang="en-US" sz="1500" dirty="0"/>
              <a:t>の</a:t>
            </a:r>
            <a:r>
              <a:rPr lang="en-US" altLang="ja-JP" sz="1500" dirty="0"/>
              <a:t>intensity</a:t>
            </a:r>
            <a:r>
              <a:rPr lang="ja-JP" altLang="en-US" sz="1500" dirty="0"/>
              <a:t>（</a:t>
            </a:r>
            <a:r>
              <a:rPr lang="en-US" altLang="ja-JP" sz="1500" dirty="0"/>
              <a:t>y</a:t>
            </a:r>
            <a:r>
              <a:rPr lang="ja-JP" altLang="en-US" sz="1500" dirty="0"/>
              <a:t>軸の値）を入力</a:t>
            </a:r>
          </a:p>
        </p:txBody>
      </p:sp>
      <p:sp>
        <p:nvSpPr>
          <p:cNvPr id="21" name="円/楕円 20"/>
          <p:cNvSpPr/>
          <p:nvPr/>
        </p:nvSpPr>
        <p:spPr>
          <a:xfrm>
            <a:off x="1144080" y="3908148"/>
            <a:ext cx="671318" cy="57355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670940" y="3954841"/>
            <a:ext cx="427013" cy="24124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297024" y="364751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③</a:t>
            </a: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157824" y="4877101"/>
            <a:ext cx="473206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③：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594318" y="4887682"/>
            <a:ext cx="5128327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500" dirty="0"/>
              <a:t>安全を見て </a:t>
            </a:r>
            <a:r>
              <a:rPr lang="en-US" altLang="ja-JP" sz="1500" dirty="0"/>
              <a:t>P: 5m,  I: 2Hz</a:t>
            </a:r>
            <a:r>
              <a:rPr lang="ja-JP" altLang="en-US" sz="1500" dirty="0" err="1"/>
              <a:t>ぐらい</a:t>
            </a:r>
            <a:r>
              <a:rPr lang="ja-JP" altLang="en-US" sz="1500" dirty="0"/>
              <a:t>から（適宜</a:t>
            </a:r>
            <a:r>
              <a:rPr lang="en-US" altLang="ja-JP" sz="1500" dirty="0"/>
              <a:t>I</a:t>
            </a:r>
            <a:r>
              <a:rPr lang="ja-JP" altLang="en-US" sz="1500" dirty="0"/>
              <a:t>を増やしてもよい）。</a:t>
            </a:r>
          </a:p>
        </p:txBody>
      </p:sp>
      <p:sp>
        <p:nvSpPr>
          <p:cNvPr id="30" name="円/楕円 29"/>
          <p:cNvSpPr/>
          <p:nvPr/>
        </p:nvSpPr>
        <p:spPr>
          <a:xfrm>
            <a:off x="776300" y="2225362"/>
            <a:ext cx="1406184" cy="3458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矢印コネクタ 31"/>
          <p:cNvCxnSpPr/>
          <p:nvPr/>
        </p:nvCxnSpPr>
        <p:spPr>
          <a:xfrm>
            <a:off x="595201" y="2097022"/>
            <a:ext cx="218695" cy="24124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テキスト ボックス 32"/>
          <p:cNvSpPr txBox="1"/>
          <p:nvPr/>
        </p:nvSpPr>
        <p:spPr>
          <a:xfrm>
            <a:off x="238524" y="175846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①</a:t>
            </a:r>
          </a:p>
        </p:txBody>
      </p:sp>
      <p:sp>
        <p:nvSpPr>
          <p:cNvPr id="34" name="円/楕円 33"/>
          <p:cNvSpPr/>
          <p:nvPr/>
        </p:nvSpPr>
        <p:spPr>
          <a:xfrm>
            <a:off x="761611" y="3224110"/>
            <a:ext cx="718128" cy="4097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5" name="直線矢印コネクタ 34"/>
          <p:cNvCxnSpPr/>
          <p:nvPr/>
        </p:nvCxnSpPr>
        <p:spPr>
          <a:xfrm>
            <a:off x="503937" y="3043735"/>
            <a:ext cx="218695" cy="24124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147260" y="2705181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 dirty="0"/>
              <a:t>④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3149091" y="5361038"/>
            <a:ext cx="473206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kumimoji="1" lang="ja-JP" altLang="en-US" sz="1500" dirty="0"/>
              <a:t>④：</a:t>
            </a:r>
            <a:endParaRPr kumimoji="1" lang="ja-JP" altLang="en-US" sz="1500" dirty="0">
              <a:solidFill>
                <a:srgbClr val="FF0000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3585585" y="5371619"/>
            <a:ext cx="678391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12 um</a:t>
            </a:r>
            <a:endParaRPr lang="ja-JP" altLang="en-US" sz="1500" dirty="0"/>
          </a:p>
        </p:txBody>
      </p:sp>
      <p:cxnSp>
        <p:nvCxnSpPr>
          <p:cNvPr id="4" name="直線矢印コネクタ 3"/>
          <p:cNvCxnSpPr/>
          <p:nvPr/>
        </p:nvCxnSpPr>
        <p:spPr>
          <a:xfrm flipH="1" flipV="1">
            <a:off x="5502626" y="1798575"/>
            <a:ext cx="161051" cy="289104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4704629" y="1772816"/>
            <a:ext cx="10323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rgbClr val="FFFF00"/>
                </a:solidFill>
              </a:rPr>
              <a:t>Normal Polarity</a:t>
            </a:r>
            <a:endParaRPr lang="ja-JP" altLang="en-US" sz="1600" dirty="0">
              <a:solidFill>
                <a:srgbClr val="FFFF00"/>
              </a:solidFill>
            </a:endParaRP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3511253" y="3676421"/>
            <a:ext cx="519501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100"/>
              </a:lnSpc>
            </a:pPr>
            <a:r>
              <a:rPr lang="ja-JP" altLang="en-US" sz="1500" dirty="0"/>
              <a:t>出力に選んだ量（</a:t>
            </a:r>
            <a:r>
              <a:rPr lang="en-US" altLang="ja-JP" sz="1500" dirty="0"/>
              <a:t>Z </a:t>
            </a:r>
            <a:r>
              <a:rPr lang="ja-JP" altLang="en-US" sz="1500" dirty="0"/>
              <a:t>）が増えると、入力に選んだ量（</a:t>
            </a:r>
            <a:r>
              <a:rPr lang="en-US" altLang="ja-JP" sz="1500" dirty="0"/>
              <a:t>intensity</a:t>
            </a:r>
            <a:r>
              <a:rPr lang="ja-JP" altLang="en-US" sz="1500" dirty="0"/>
              <a:t>）が</a:t>
            </a:r>
            <a:br>
              <a:rPr lang="en-US" altLang="ja-JP" sz="1500" dirty="0"/>
            </a:br>
            <a:r>
              <a:rPr lang="ja-JP" altLang="en-US" sz="1500" dirty="0"/>
              <a:t>増える（右上図）という関係を指定したことに対応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8</a:t>
            </a:fld>
            <a:endParaRPr kumimoji="1" lang="ja-JP" altLang="en-US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4332795" y="2408453"/>
            <a:ext cx="1241885" cy="0"/>
          </a:xfrm>
          <a:prstGeom prst="straightConnector1">
            <a:avLst/>
          </a:prstGeom>
          <a:ln w="190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V="1">
            <a:off x="3805670" y="903454"/>
            <a:ext cx="0" cy="60428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 rot="16200000">
            <a:off x="3138192" y="1072143"/>
            <a:ext cx="901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chemeClr val="bg1"/>
                </a:solidFill>
              </a:rPr>
              <a:t>intensity</a:t>
            </a:r>
            <a:endParaRPr kumimoji="1" lang="ja-JP" altLang="en-US" sz="1600" dirty="0">
              <a:solidFill>
                <a:schemeClr val="bg1"/>
              </a:solidFill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3831428" y="2087679"/>
            <a:ext cx="924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>
                <a:solidFill>
                  <a:srgbClr val="FFFF00"/>
                </a:solidFill>
              </a:rPr>
              <a:t>Dither</a:t>
            </a:r>
            <a:endParaRPr kumimoji="1" lang="ja-JP" altLang="en-US" sz="1600" dirty="0">
              <a:solidFill>
                <a:srgbClr val="FFFF00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V="1">
            <a:off x="7452320" y="1151325"/>
            <a:ext cx="0" cy="98394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/>
          <p:cNvCxnSpPr/>
          <p:nvPr/>
        </p:nvCxnSpPr>
        <p:spPr>
          <a:xfrm flipV="1">
            <a:off x="7452320" y="2149153"/>
            <a:ext cx="1359768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8678077" y="2166947"/>
            <a:ext cx="2744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Z</a:t>
            </a:r>
            <a:endParaRPr kumimoji="1" lang="ja-JP" altLang="en-US" sz="1500" dirty="0"/>
          </a:p>
        </p:txBody>
      </p:sp>
      <p:sp>
        <p:nvSpPr>
          <p:cNvPr id="46" name="テキスト ボックス 45"/>
          <p:cNvSpPr txBox="1"/>
          <p:nvPr/>
        </p:nvSpPr>
        <p:spPr>
          <a:xfrm rot="16200000">
            <a:off x="6824418" y="1104574"/>
            <a:ext cx="8588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500" dirty="0"/>
              <a:t>intensity</a:t>
            </a:r>
            <a:endParaRPr kumimoji="1" lang="ja-JP" altLang="en-US" sz="1500" dirty="0"/>
          </a:p>
        </p:txBody>
      </p:sp>
      <p:sp>
        <p:nvSpPr>
          <p:cNvPr id="14" name="フリーフォーム 13"/>
          <p:cNvSpPr/>
          <p:nvPr/>
        </p:nvSpPr>
        <p:spPr>
          <a:xfrm>
            <a:off x="7480341" y="940158"/>
            <a:ext cx="1236373" cy="940157"/>
          </a:xfrm>
          <a:custGeom>
            <a:avLst/>
            <a:gdLst>
              <a:gd name="connsiteX0" fmla="*/ 0 w 978795"/>
              <a:gd name="connsiteY0" fmla="*/ 940157 h 940157"/>
              <a:gd name="connsiteX1" fmla="*/ 888642 w 978795"/>
              <a:gd name="connsiteY1" fmla="*/ 927279 h 940157"/>
              <a:gd name="connsiteX2" fmla="*/ 978795 w 978795"/>
              <a:gd name="connsiteY2" fmla="*/ 0 h 940157"/>
              <a:gd name="connsiteX0" fmla="*/ 0 w 1236373"/>
              <a:gd name="connsiteY0" fmla="*/ 940157 h 940157"/>
              <a:gd name="connsiteX1" fmla="*/ 1146220 w 1236373"/>
              <a:gd name="connsiteY1" fmla="*/ 927279 h 940157"/>
              <a:gd name="connsiteX2" fmla="*/ 1236373 w 1236373"/>
              <a:gd name="connsiteY2" fmla="*/ 0 h 94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373" h="940157">
                <a:moveTo>
                  <a:pt x="0" y="940157"/>
                </a:moveTo>
                <a:lnTo>
                  <a:pt x="1146220" y="927279"/>
                </a:lnTo>
                <a:lnTo>
                  <a:pt x="1236373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9" name="直線矢印コネクタ 48"/>
          <p:cNvCxnSpPr/>
          <p:nvPr/>
        </p:nvCxnSpPr>
        <p:spPr>
          <a:xfrm flipV="1">
            <a:off x="8474979" y="1148691"/>
            <a:ext cx="72008" cy="45498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/>
          <p:cNvSpPr/>
          <p:nvPr/>
        </p:nvSpPr>
        <p:spPr>
          <a:xfrm>
            <a:off x="7668344" y="989157"/>
            <a:ext cx="10323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500" dirty="0"/>
              <a:t>Normal Polarity</a:t>
            </a:r>
            <a:endParaRPr lang="ja-JP" altLang="en-US" sz="1500" dirty="0"/>
          </a:p>
        </p:txBody>
      </p:sp>
      <p:sp>
        <p:nvSpPr>
          <p:cNvPr id="6" name="正方形/長方形 5"/>
          <p:cNvSpPr/>
          <p:nvPr/>
        </p:nvSpPr>
        <p:spPr>
          <a:xfrm>
            <a:off x="2691014" y="173226"/>
            <a:ext cx="3588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/>
              <a:t>（本当に上手く</a:t>
            </a:r>
            <a:r>
              <a:rPr lang="en-US" altLang="ja-JP" sz="1400" dirty="0"/>
              <a:t>contact</a:t>
            </a:r>
            <a:r>
              <a:rPr lang="ja-JP" altLang="en-US" sz="1400" dirty="0"/>
              <a:t>したかの確認を兼ねる）</a:t>
            </a:r>
          </a:p>
        </p:txBody>
      </p:sp>
    </p:spTree>
    <p:extLst>
      <p:ext uri="{BB962C8B-B14F-4D97-AF65-F5344CB8AC3E}">
        <p14:creationId xmlns:p14="http://schemas.microsoft.com/office/powerpoint/2010/main" val="260385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131B-A832-4E18-A291-C15C38DC1B25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55576" y="4077072"/>
            <a:ext cx="7718122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ja-JP" sz="1500" dirty="0"/>
              <a:t>Contact</a:t>
            </a:r>
            <a:r>
              <a:rPr lang="ja-JP" altLang="en-US" sz="1500" dirty="0"/>
              <a:t>時に、</a:t>
            </a:r>
            <a:r>
              <a:rPr lang="en-US" altLang="ja-JP" sz="1500" dirty="0"/>
              <a:t>3 um &lt; z out &lt; 9 um</a:t>
            </a:r>
            <a:r>
              <a:rPr lang="ja-JP" altLang="en-US" sz="1500" dirty="0"/>
              <a:t>に収まっていない場合、</a:t>
            </a:r>
            <a:endParaRPr lang="en-US" altLang="ja-JP" sz="1500" dirty="0"/>
          </a:p>
          <a:p>
            <a:pPr>
              <a:lnSpc>
                <a:spcPts val="2100"/>
              </a:lnSpc>
            </a:pPr>
            <a:r>
              <a:rPr lang="en-US" altLang="ja-JP" sz="1500" dirty="0">
                <a:solidFill>
                  <a:srgbClr val="FF0000"/>
                </a:solidFill>
              </a:rPr>
              <a:t>Retract</a:t>
            </a:r>
            <a:r>
              <a:rPr lang="ja-JP" altLang="en-US" sz="1500" dirty="0">
                <a:solidFill>
                  <a:srgbClr val="FF0000"/>
                </a:solidFill>
              </a:rPr>
              <a:t>を押してから、</a:t>
            </a:r>
            <a:endParaRPr lang="en-US" altLang="ja-JP" sz="1500" dirty="0">
              <a:solidFill>
                <a:srgbClr val="FF0000"/>
              </a:solidFill>
            </a:endParaRPr>
          </a:p>
          <a:p>
            <a:pPr>
              <a:lnSpc>
                <a:spcPts val="2100"/>
              </a:lnSpc>
            </a:pPr>
            <a:r>
              <a:rPr lang="en-US" altLang="ja-JP" sz="1500" dirty="0" err="1"/>
              <a:t>Autoapproach</a:t>
            </a:r>
            <a:r>
              <a:rPr lang="ja-JP" altLang="en-US" sz="1500" dirty="0"/>
              <a:t>タブの矢印ボタンを</a:t>
            </a:r>
            <a:r>
              <a:rPr lang="en-US" altLang="ja-JP" sz="1500" dirty="0"/>
              <a:t>5</a:t>
            </a:r>
            <a:r>
              <a:rPr lang="ja-JP" altLang="en-US" sz="1500" dirty="0"/>
              <a:t>回ぐらいクリックして、再び</a:t>
            </a:r>
            <a:r>
              <a:rPr lang="en-US" altLang="ja-JP" sz="1500" dirty="0"/>
              <a:t>Z spectroscopy</a:t>
            </a:r>
            <a:r>
              <a:rPr lang="ja-JP" altLang="en-US" sz="1500" dirty="0" err="1"/>
              <a:t>。</a:t>
            </a:r>
            <a:r>
              <a:rPr lang="en-US" altLang="ja-JP" sz="1500" dirty="0"/>
              <a:t>Contact </a:t>
            </a:r>
            <a:r>
              <a:rPr lang="ja-JP" altLang="en-US" sz="1500" dirty="0"/>
              <a:t>するのが</a:t>
            </a:r>
            <a:r>
              <a:rPr lang="en-US" altLang="ja-JP" sz="1500" dirty="0"/>
              <a:t>z out = 6 um</a:t>
            </a:r>
            <a:r>
              <a:rPr lang="ja-JP" altLang="en-US" sz="1500" dirty="0"/>
              <a:t>　</a:t>
            </a:r>
            <a:r>
              <a:rPr lang="ja-JP" altLang="en-US" sz="1500" dirty="0" err="1"/>
              <a:t>ぐらいに</a:t>
            </a:r>
            <a:r>
              <a:rPr lang="ja-JP" altLang="en-US" sz="1500" dirty="0"/>
              <a:t>なるまで繰り返す（</a:t>
            </a:r>
            <a:r>
              <a:rPr lang="en-US" altLang="ja-JP" sz="1500" dirty="0"/>
              <a:t>Contact</a:t>
            </a:r>
            <a:r>
              <a:rPr lang="ja-JP" altLang="en-US" sz="1500" dirty="0"/>
              <a:t>した状態が</a:t>
            </a:r>
            <a:r>
              <a:rPr lang="en-US" altLang="ja-JP" sz="1500" dirty="0"/>
              <a:t>Z scanner</a:t>
            </a:r>
            <a:r>
              <a:rPr lang="ja-JP" altLang="en-US" sz="1500" dirty="0"/>
              <a:t>の可動範囲ギリギリだと、サンプルの凹凸次第でフィードバックが振り切れる可能性があるので）。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836712"/>
            <a:ext cx="3191320" cy="2734057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60314" y="87015"/>
            <a:ext cx="2537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4</a:t>
            </a:r>
            <a:r>
              <a:rPr kumimoji="1" lang="en-US" altLang="ja-JP" sz="2400" dirty="0"/>
              <a:t>-2</a:t>
            </a:r>
            <a:r>
              <a:rPr kumimoji="1" lang="ja-JP" altLang="en-US" sz="2400" dirty="0" err="1"/>
              <a:t>．</a:t>
            </a:r>
            <a:r>
              <a:rPr kumimoji="1" lang="en-US" altLang="ja-JP" sz="2400" dirty="0"/>
              <a:t>Z loop setup</a:t>
            </a:r>
            <a:r>
              <a:rPr kumimoji="1" lang="ja-JP" altLang="en-US" sz="2400" dirty="0"/>
              <a:t>　</a:t>
            </a:r>
          </a:p>
        </p:txBody>
      </p:sp>
      <p:sp>
        <p:nvSpPr>
          <p:cNvPr id="12" name="円/楕円 11"/>
          <p:cNvSpPr/>
          <p:nvPr/>
        </p:nvSpPr>
        <p:spPr>
          <a:xfrm>
            <a:off x="4860032" y="3031759"/>
            <a:ext cx="718128" cy="40977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752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1744</Words>
  <Application>Microsoft Office PowerPoint</Application>
  <PresentationFormat>画面に合わせる (4:3)</PresentationFormat>
  <Paragraphs>281</Paragraphs>
  <Slides>20</Slides>
  <Notes>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7" baseType="lpstr">
      <vt:lpstr>OfficinaSanITCBoo</vt:lpstr>
      <vt:lpstr>Arial</vt:lpstr>
      <vt:lpstr>Calibri</vt:lpstr>
      <vt:lpstr>Symbol</vt:lpstr>
      <vt:lpstr>Times New Roman</vt:lpstr>
      <vt:lpstr>Wingdings</vt:lpstr>
      <vt:lpstr>Office ​​テーマ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MFM Tip</vt:lpstr>
      <vt:lpstr>PowerPoint プレゼンテーション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F. Kagawa</dc:creator>
  <cp:lastModifiedBy>takuro sato</cp:lastModifiedBy>
  <cp:revision>97</cp:revision>
  <cp:lastPrinted>2015-03-31T03:12:15Z</cp:lastPrinted>
  <dcterms:created xsi:type="dcterms:W3CDTF">2015-03-12T06:09:37Z</dcterms:created>
  <dcterms:modified xsi:type="dcterms:W3CDTF">2018-12-11T02:18:55Z</dcterms:modified>
</cp:coreProperties>
</file>